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sldIdLst>
    <p:sldId id="256" r:id="rId2"/>
    <p:sldId id="263" r:id="rId3"/>
    <p:sldId id="265" r:id="rId4"/>
    <p:sldId id="257" r:id="rId5"/>
    <p:sldId id="258" r:id="rId6"/>
    <p:sldId id="259" r:id="rId7"/>
    <p:sldId id="260" r:id="rId8"/>
    <p:sldId id="261" r:id="rId9"/>
    <p:sldId id="264"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04" autoAdjust="0"/>
    <p:restoredTop sz="94660"/>
  </p:normalViewPr>
  <p:slideViewPr>
    <p:cSldViewPr snapToGrid="0">
      <p:cViewPr varScale="1">
        <p:scale>
          <a:sx n="82" d="100"/>
          <a:sy n="82" d="100"/>
        </p:scale>
        <p:origin x="749"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978408"/>
            <a:ext cx="5021183" cy="5074226"/>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E9FEDD4-20A1-49F6-9E3E-0B26B426BB73}"/>
              </a:ext>
            </a:extLst>
          </p:cNvPr>
          <p:cNvSpPr>
            <a:spLocks noGrp="1"/>
          </p:cNvSpPr>
          <p:nvPr>
            <p:ph type="subTitle" idx="1"/>
          </p:nvPr>
        </p:nvSpPr>
        <p:spPr>
          <a:xfrm>
            <a:off x="6662167" y="3602038"/>
            <a:ext cx="5021183" cy="2244580"/>
          </a:xfrm>
        </p:spPr>
        <p:txBody>
          <a:bodyPr anchor="b">
            <a:normAutofit/>
          </a:bodyPr>
          <a:lstStyle>
            <a:lvl1pPr marL="0" indent="0" algn="l">
              <a:lnSpc>
                <a:spcPct val="100000"/>
              </a:lnSpc>
              <a:buNone/>
              <a:defRPr sz="22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6580A32F-E6F3-4C2E-B9E3-E47868E42511}"/>
              </a:ext>
            </a:extLst>
          </p:cNvPr>
          <p:cNvSpPr>
            <a:spLocks noGrp="1"/>
          </p:cNvSpPr>
          <p:nvPr>
            <p:ph type="dt" sz="half" idx="10"/>
          </p:nvPr>
        </p:nvSpPr>
        <p:spPr/>
        <p:txBody>
          <a:bodyPr/>
          <a:lstStyle/>
          <a:p>
            <a:fld id="{5E7AA473-D82F-4EFF-9DF7-AE6D83C51288}" type="datetime1">
              <a:rPr lang="en-US" smtClean="0"/>
              <a:t>3/3/2022</a:t>
            </a:fld>
            <a:endParaRPr lang="en-US"/>
          </a:p>
        </p:txBody>
      </p:sp>
      <p:sp>
        <p:nvSpPr>
          <p:cNvPr id="5" name="Footer Placeholder 4">
            <a:extLst>
              <a:ext uri="{FF2B5EF4-FFF2-40B4-BE49-F238E27FC236}">
                <a16:creationId xmlns:a16="http://schemas.microsoft.com/office/drawing/2014/main" id="{78806724-A87A-4231-BFD9-277482AF78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8" name="Rectangle 7">
            <a:extLst>
              <a:ext uri="{FF2B5EF4-FFF2-40B4-BE49-F238E27FC236}">
                <a16:creationId xmlns:a16="http://schemas.microsoft.com/office/drawing/2014/main" id="{F3FF94B3-6D3E-44FE-BB02-A9027C0003C7}"/>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1877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6B8E-1D8E-4105-9BBB-D53AD24B738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3825530-6629-4FEA-9670-EB21A2F5BA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664C7A-A73F-46F5-BC33-696671DAEEE7}"/>
              </a:ext>
            </a:extLst>
          </p:cNvPr>
          <p:cNvSpPr>
            <a:spLocks noGrp="1"/>
          </p:cNvSpPr>
          <p:nvPr>
            <p:ph type="dt" sz="half" idx="10"/>
          </p:nvPr>
        </p:nvSpPr>
        <p:spPr/>
        <p:txBody>
          <a:bodyPr/>
          <a:lstStyle/>
          <a:p>
            <a:fld id="{1E12F1F0-FE2D-4C1C-B320-8CB9BE735F0F}" type="datetime1">
              <a:rPr lang="en-US" smtClean="0"/>
              <a:t>3/3/2022</a:t>
            </a:fld>
            <a:endParaRPr lang="en-US"/>
          </a:p>
        </p:txBody>
      </p:sp>
      <p:sp>
        <p:nvSpPr>
          <p:cNvPr id="5" name="Footer Placeholder 4">
            <a:extLst>
              <a:ext uri="{FF2B5EF4-FFF2-40B4-BE49-F238E27FC236}">
                <a16:creationId xmlns:a16="http://schemas.microsoft.com/office/drawing/2014/main" id="{512B3CC0-B649-4509-A4B6-DF9D20EFAC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CECCCA-3F2A-46F3-BF45-7C862FF1D752}"/>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835034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7BD47B-C187-494C-812F-46BE0040B915}"/>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a:extLst>
              <a:ext uri="{FF2B5EF4-FFF2-40B4-BE49-F238E27FC236}">
                <a16:creationId xmlns:a16="http://schemas.microsoft.com/office/drawing/2014/main" id="{5A50133B-2446-4168-AA17-6538910668FD}"/>
              </a:ext>
            </a:extLst>
          </p:cNvPr>
          <p:cNvSpPr>
            <a:spLocks noGrp="1"/>
          </p:cNvSpPr>
          <p:nvPr>
            <p:ph type="title" orient="vert"/>
          </p:nvPr>
        </p:nvSpPr>
        <p:spPr>
          <a:xfrm>
            <a:off x="6662168" y="996791"/>
            <a:ext cx="5011962" cy="495692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C006A9AD-2756-4C51-A958-6756301EB938}"/>
              </a:ext>
            </a:extLst>
          </p:cNvPr>
          <p:cNvSpPr>
            <a:spLocks noGrp="1"/>
          </p:cNvSpPr>
          <p:nvPr>
            <p:ph type="body" orient="vert" idx="1"/>
          </p:nvPr>
        </p:nvSpPr>
        <p:spPr>
          <a:xfrm>
            <a:off x="517870" y="996791"/>
            <a:ext cx="5021183" cy="4956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E42995D-CCEA-43AF-973B-8B6B56A567E8}"/>
              </a:ext>
            </a:extLst>
          </p:cNvPr>
          <p:cNvSpPr>
            <a:spLocks noGrp="1"/>
          </p:cNvSpPr>
          <p:nvPr>
            <p:ph type="dt" sz="half" idx="10"/>
          </p:nvPr>
        </p:nvSpPr>
        <p:spPr/>
        <p:txBody>
          <a:bodyPr/>
          <a:lstStyle/>
          <a:p>
            <a:fld id="{2CF1B96C-10FD-4EBC-9029-9652B7535D02}" type="datetime1">
              <a:rPr lang="en-US" smtClean="0"/>
              <a:t>3/3/2022</a:t>
            </a:fld>
            <a:endParaRPr lang="en-US"/>
          </a:p>
        </p:txBody>
      </p:sp>
      <p:sp>
        <p:nvSpPr>
          <p:cNvPr id="5" name="Footer Placeholder 4">
            <a:extLst>
              <a:ext uri="{FF2B5EF4-FFF2-40B4-BE49-F238E27FC236}">
                <a16:creationId xmlns:a16="http://schemas.microsoft.com/office/drawing/2014/main" id="{2A4029CF-BA62-4CCD-956E-FFA0B37B8A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CE0B3D-96AB-41B3-ABDD-5B0DE863DAF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12" name="Rectangle 11">
            <a:extLst>
              <a:ext uri="{FF2B5EF4-FFF2-40B4-BE49-F238E27FC236}">
                <a16:creationId xmlns:a16="http://schemas.microsoft.com/office/drawing/2014/main" id="{4618136A-0796-46EB-89BB-4C73C0258FE9}"/>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653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D8A-C68D-4CF9-9D15-3E09BCC09F6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524D94C-E537-4FF3-AAF8-A85F05C31A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24B1D4-6731-4993-8609-16C1D3327986}"/>
              </a:ext>
            </a:extLst>
          </p:cNvPr>
          <p:cNvSpPr>
            <a:spLocks noGrp="1"/>
          </p:cNvSpPr>
          <p:nvPr>
            <p:ph type="dt" sz="half" idx="10"/>
          </p:nvPr>
        </p:nvSpPr>
        <p:spPr/>
        <p:txBody>
          <a:bodyPr/>
          <a:lstStyle/>
          <a:p>
            <a:fld id="{14878474-CC00-4A95-9D50-A41C12D1EEC4}" type="datetime1">
              <a:rPr lang="en-US" smtClean="0"/>
              <a:t>3/3/2022</a:t>
            </a:fld>
            <a:endParaRPr lang="en-US"/>
          </a:p>
        </p:txBody>
      </p:sp>
      <p:sp>
        <p:nvSpPr>
          <p:cNvPr id="5" name="Footer Placeholder 4">
            <a:extLst>
              <a:ext uri="{FF2B5EF4-FFF2-40B4-BE49-F238E27FC236}">
                <a16:creationId xmlns:a16="http://schemas.microsoft.com/office/drawing/2014/main" id="{3DFB7BBD-CEEB-4256-84B2-6D907E1188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72A8B7-F430-4F4A-BB63-481F51E5880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690812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BAC1C-A332-4BA5-8C9C-FE0396C81619}"/>
              </a:ext>
            </a:extLst>
          </p:cNvPr>
          <p:cNvSpPr>
            <a:spLocks noGrp="1"/>
          </p:cNvSpPr>
          <p:nvPr>
            <p:ph type="title"/>
          </p:nvPr>
        </p:nvSpPr>
        <p:spPr>
          <a:xfrm>
            <a:off x="517870" y="978408"/>
            <a:ext cx="5020056" cy="4870974"/>
          </a:xfrm>
        </p:spPr>
        <p:txBody>
          <a:bodyPr anchor="t">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0D8D137-710E-4125-B5E9-F63E7F1C9C9D}"/>
              </a:ext>
            </a:extLst>
          </p:cNvPr>
          <p:cNvSpPr>
            <a:spLocks noGrp="1"/>
          </p:cNvSpPr>
          <p:nvPr>
            <p:ph type="body" idx="1"/>
          </p:nvPr>
        </p:nvSpPr>
        <p:spPr>
          <a:xfrm>
            <a:off x="6662167" y="3566639"/>
            <a:ext cx="5021183" cy="2279979"/>
          </a:xfrm>
        </p:spPr>
        <p:txBody>
          <a:bodyPr anchor="b">
            <a:normAutofit/>
          </a:bodyPr>
          <a:lstStyle>
            <a:lvl1pPr marL="0" indent="0">
              <a:buNone/>
              <a:defRPr sz="22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5480C5-E9A6-425E-B050-03E444BE92C9}"/>
              </a:ext>
            </a:extLst>
          </p:cNvPr>
          <p:cNvSpPr>
            <a:spLocks noGrp="1"/>
          </p:cNvSpPr>
          <p:nvPr>
            <p:ph type="dt" sz="half" idx="10"/>
          </p:nvPr>
        </p:nvSpPr>
        <p:spPr/>
        <p:txBody>
          <a:bodyPr/>
          <a:lstStyle/>
          <a:p>
            <a:fld id="{7F38C8B4-7FBB-408F-BDB9-F0496874AFB2}" type="datetime1">
              <a:rPr lang="en-US" smtClean="0"/>
              <a:t>3/3/2022</a:t>
            </a:fld>
            <a:endParaRPr lang="en-US"/>
          </a:p>
        </p:txBody>
      </p:sp>
      <p:sp>
        <p:nvSpPr>
          <p:cNvPr id="5" name="Footer Placeholder 4">
            <a:extLst>
              <a:ext uri="{FF2B5EF4-FFF2-40B4-BE49-F238E27FC236}">
                <a16:creationId xmlns:a16="http://schemas.microsoft.com/office/drawing/2014/main" id="{951B4831-6C0B-4E0B-A341-91E4C5D36B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011EE6-252D-46DD-94DF-C42657EF2CD9}"/>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534218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04B06-C54A-4B7B-B6D1-436428EAF8E2}"/>
              </a:ext>
            </a:extLst>
          </p:cNvPr>
          <p:cNvSpPr>
            <a:spLocks noGrp="1"/>
          </p:cNvSpPr>
          <p:nvPr>
            <p:ph type="title"/>
          </p:nvPr>
        </p:nvSpPr>
        <p:spPr>
          <a:xfrm>
            <a:off x="517870" y="978408"/>
            <a:ext cx="5021182" cy="5207699"/>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5723919-9A2F-4D97-8F31-6E35BD5975B0}"/>
              </a:ext>
            </a:extLst>
          </p:cNvPr>
          <p:cNvSpPr>
            <a:spLocks noGrp="1"/>
          </p:cNvSpPr>
          <p:nvPr>
            <p:ph sz="half" idx="1"/>
          </p:nvPr>
        </p:nvSpPr>
        <p:spPr>
          <a:xfrm>
            <a:off x="6063049" y="969264"/>
            <a:ext cx="5290751" cy="2555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F8DA345-F684-4BAA-A22C-E725B3A6037F}"/>
              </a:ext>
            </a:extLst>
          </p:cNvPr>
          <p:cNvSpPr>
            <a:spLocks noGrp="1"/>
          </p:cNvSpPr>
          <p:nvPr>
            <p:ph sz="half" idx="2"/>
          </p:nvPr>
        </p:nvSpPr>
        <p:spPr>
          <a:xfrm>
            <a:off x="6063049" y="3621849"/>
            <a:ext cx="5290751" cy="2555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399C52-9753-45D8-9646-CF31BB01577C}"/>
              </a:ext>
            </a:extLst>
          </p:cNvPr>
          <p:cNvSpPr>
            <a:spLocks noGrp="1"/>
          </p:cNvSpPr>
          <p:nvPr>
            <p:ph type="dt" sz="half" idx="10"/>
          </p:nvPr>
        </p:nvSpPr>
        <p:spPr/>
        <p:txBody>
          <a:bodyPr/>
          <a:lstStyle/>
          <a:p>
            <a:fld id="{2BB8EE20-A5E2-47D3-8F6D-A2BA7AB2E093}" type="datetime1">
              <a:rPr lang="en-US" smtClean="0"/>
              <a:t>3/3/2022</a:t>
            </a:fld>
            <a:endParaRPr lang="en-US"/>
          </a:p>
        </p:txBody>
      </p:sp>
      <p:sp>
        <p:nvSpPr>
          <p:cNvPr id="6" name="Footer Placeholder 5">
            <a:extLst>
              <a:ext uri="{FF2B5EF4-FFF2-40B4-BE49-F238E27FC236}">
                <a16:creationId xmlns:a16="http://schemas.microsoft.com/office/drawing/2014/main" id="{C2F95E57-622C-4199-940E-F5462E1AC4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1B7592-00E8-41EF-B749-2A5EA8E460DA}"/>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753976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F4AA536-072F-4374-926E-17E038EC7E98}"/>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dirty="0">
              <a:ln w="0"/>
              <a:solidFill>
                <a:schemeClr val="tx1"/>
              </a:solidFill>
              <a:effectLst>
                <a:outerShdw blurRad="38100" dist="19050" dir="2700000" algn="tl" rotWithShape="0">
                  <a:schemeClr val="dk1">
                    <a:alpha val="40000"/>
                  </a:schemeClr>
                </a:outerShdw>
              </a:effectLst>
            </a:endParaRPr>
          </a:p>
        </p:txBody>
      </p:sp>
      <p:sp>
        <p:nvSpPr>
          <p:cNvPr id="13" name="Rectangle 12">
            <a:extLst>
              <a:ext uri="{FF2B5EF4-FFF2-40B4-BE49-F238E27FC236}">
                <a16:creationId xmlns:a16="http://schemas.microsoft.com/office/drawing/2014/main" id="{A2291277-967B-4176-B40B-9EC360626994}"/>
              </a:ext>
            </a:extLst>
          </p:cNvPr>
          <p:cNvSpPr/>
          <p:nvPr/>
        </p:nvSpPr>
        <p:spPr>
          <a:xfrm>
            <a:off x="517869" y="508090"/>
            <a:ext cx="111556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2" name="Title 1">
            <a:extLst>
              <a:ext uri="{FF2B5EF4-FFF2-40B4-BE49-F238E27FC236}">
                <a16:creationId xmlns:a16="http://schemas.microsoft.com/office/drawing/2014/main" id="{FCB11C00-F7CB-4484-807A-D12745CD3CC8}"/>
              </a:ext>
            </a:extLst>
          </p:cNvPr>
          <p:cNvSpPr>
            <a:spLocks noGrp="1"/>
          </p:cNvSpPr>
          <p:nvPr>
            <p:ph type="title"/>
          </p:nvPr>
        </p:nvSpPr>
        <p:spPr>
          <a:xfrm>
            <a:off x="517869" y="978119"/>
            <a:ext cx="11165481" cy="107305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0FAAA6E-E243-48B3-9585-3C1420B3E19F}"/>
              </a:ext>
            </a:extLst>
          </p:cNvPr>
          <p:cNvSpPr>
            <a:spLocks noGrp="1"/>
          </p:cNvSpPr>
          <p:nvPr>
            <p:ph type="body" idx="1"/>
          </p:nvPr>
        </p:nvSpPr>
        <p:spPr>
          <a:xfrm>
            <a:off x="517870" y="2178908"/>
            <a:ext cx="5020056" cy="65490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D01B8-0F2E-41A4-B21C-334393F6A677}"/>
              </a:ext>
            </a:extLst>
          </p:cNvPr>
          <p:cNvSpPr>
            <a:spLocks noGrp="1"/>
          </p:cNvSpPr>
          <p:nvPr>
            <p:ph sz="half" idx="2"/>
          </p:nvPr>
        </p:nvSpPr>
        <p:spPr>
          <a:xfrm>
            <a:off x="517870" y="2876085"/>
            <a:ext cx="5020056" cy="33228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A89B23F-3E60-415A-9CE7-0928B5CFB2B3}"/>
              </a:ext>
            </a:extLst>
          </p:cNvPr>
          <p:cNvSpPr>
            <a:spLocks noGrp="1"/>
          </p:cNvSpPr>
          <p:nvPr>
            <p:ph type="body" sz="quarter" idx="3"/>
          </p:nvPr>
        </p:nvSpPr>
        <p:spPr>
          <a:xfrm>
            <a:off x="6662168" y="2178908"/>
            <a:ext cx="5021182" cy="65490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223446-0CDC-402B-8D71-D9D29F6DFFCC}"/>
              </a:ext>
            </a:extLst>
          </p:cNvPr>
          <p:cNvSpPr>
            <a:spLocks noGrp="1"/>
          </p:cNvSpPr>
          <p:nvPr>
            <p:ph sz="quarter" idx="4"/>
          </p:nvPr>
        </p:nvSpPr>
        <p:spPr>
          <a:xfrm>
            <a:off x="6662168" y="2876085"/>
            <a:ext cx="5021182" cy="33228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002B77D3-C6EC-4FFD-9E10-24E1AC542019}"/>
              </a:ext>
            </a:extLst>
          </p:cNvPr>
          <p:cNvSpPr>
            <a:spLocks noGrp="1"/>
          </p:cNvSpPr>
          <p:nvPr>
            <p:ph type="dt" sz="half" idx="10"/>
          </p:nvPr>
        </p:nvSpPr>
        <p:spPr>
          <a:xfrm>
            <a:off x="517870" y="6420414"/>
            <a:ext cx="2743200" cy="365125"/>
          </a:xfrm>
        </p:spPr>
        <p:txBody>
          <a:bodyPr/>
          <a:lstStyle/>
          <a:p>
            <a:fld id="{3382CF99-132F-413F-B7EF-71A5C33F2ED6}" type="datetime1">
              <a:rPr lang="en-US" smtClean="0"/>
              <a:t>3/3/2022</a:t>
            </a:fld>
            <a:endParaRPr lang="en-US"/>
          </a:p>
        </p:txBody>
      </p:sp>
      <p:sp>
        <p:nvSpPr>
          <p:cNvPr id="8" name="Footer Placeholder 7">
            <a:extLst>
              <a:ext uri="{FF2B5EF4-FFF2-40B4-BE49-F238E27FC236}">
                <a16:creationId xmlns:a16="http://schemas.microsoft.com/office/drawing/2014/main" id="{209DF31B-BD07-4DC2-95C2-B77E51AAEF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54CE5A-3A0A-4AAB-81D2-F1C20636E54C}"/>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5115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216B8-52AB-412B-BBE7-B6BE698FA29B}"/>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BF779C3-9D19-467E-A5D2-0920834DA13C}"/>
              </a:ext>
            </a:extLst>
          </p:cNvPr>
          <p:cNvSpPr>
            <a:spLocks noGrp="1"/>
          </p:cNvSpPr>
          <p:nvPr>
            <p:ph type="dt" sz="half" idx="10"/>
          </p:nvPr>
        </p:nvSpPr>
        <p:spPr/>
        <p:txBody>
          <a:bodyPr/>
          <a:lstStyle/>
          <a:p>
            <a:fld id="{1F17AE06-98E0-4D9F-A059-92C3548821BB}" type="datetime1">
              <a:rPr lang="en-US" smtClean="0"/>
              <a:t>3/3/2022</a:t>
            </a:fld>
            <a:endParaRPr lang="en-US"/>
          </a:p>
        </p:txBody>
      </p:sp>
      <p:sp>
        <p:nvSpPr>
          <p:cNvPr id="4" name="Footer Placeholder 3">
            <a:extLst>
              <a:ext uri="{FF2B5EF4-FFF2-40B4-BE49-F238E27FC236}">
                <a16:creationId xmlns:a16="http://schemas.microsoft.com/office/drawing/2014/main" id="{8E272BB4-C8D8-4F74-9677-5AC979932A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96B49B8-779F-4492-ABD9-96F0D042AC41}"/>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4236341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B976BF-9339-48D6-881A-280D15492E05}"/>
              </a:ext>
            </a:extLst>
          </p:cNvPr>
          <p:cNvSpPr>
            <a:spLocks noGrp="1"/>
          </p:cNvSpPr>
          <p:nvPr>
            <p:ph type="dt" sz="half" idx="10"/>
          </p:nvPr>
        </p:nvSpPr>
        <p:spPr/>
        <p:txBody>
          <a:bodyPr/>
          <a:lstStyle/>
          <a:p>
            <a:fld id="{FFBA00CA-3DDC-4705-B840-978EF5EA0707}" type="datetime1">
              <a:rPr lang="en-US" smtClean="0"/>
              <a:t>3/3/2022</a:t>
            </a:fld>
            <a:endParaRPr lang="en-US"/>
          </a:p>
        </p:txBody>
      </p:sp>
      <p:sp>
        <p:nvSpPr>
          <p:cNvPr id="3" name="Footer Placeholder 2">
            <a:extLst>
              <a:ext uri="{FF2B5EF4-FFF2-40B4-BE49-F238E27FC236}">
                <a16:creationId xmlns:a16="http://schemas.microsoft.com/office/drawing/2014/main" id="{45277605-C9C8-432E-9662-D7D410B151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2432B6-4A12-46EF-98A7-B5D50BD516F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949666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F191C-AF68-4230-A7B2-F8F07B486EDC}"/>
              </a:ext>
            </a:extLst>
          </p:cNvPr>
          <p:cNvSpPr>
            <a:spLocks noGrp="1"/>
          </p:cNvSpPr>
          <p:nvPr>
            <p:ph type="title"/>
          </p:nvPr>
        </p:nvSpPr>
        <p:spPr>
          <a:xfrm>
            <a:off x="517870" y="978408"/>
            <a:ext cx="5020948" cy="2270641"/>
          </a:xfrm>
        </p:spPr>
        <p:txBody>
          <a:bodyPr anchor="t">
            <a:no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58F9F11-5FCF-4D7E-BA51-38CB84277DC9}"/>
              </a:ext>
            </a:extLst>
          </p:cNvPr>
          <p:cNvSpPr>
            <a:spLocks noGrp="1"/>
          </p:cNvSpPr>
          <p:nvPr>
            <p:ph idx="1"/>
          </p:nvPr>
        </p:nvSpPr>
        <p:spPr>
          <a:xfrm>
            <a:off x="6653182" y="987423"/>
            <a:ext cx="5020948"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373B519B-06C0-41BC-95FB-FB1FE436375E}"/>
              </a:ext>
            </a:extLst>
          </p:cNvPr>
          <p:cNvSpPr>
            <a:spLocks noGrp="1"/>
          </p:cNvSpPr>
          <p:nvPr>
            <p:ph type="body" sz="half" idx="2"/>
          </p:nvPr>
        </p:nvSpPr>
        <p:spPr>
          <a:xfrm>
            <a:off x="517870" y="3361038"/>
            <a:ext cx="5020948" cy="2507949"/>
          </a:xfrm>
        </p:spPr>
        <p:txBody>
          <a:bodyPr>
            <a:normAutofit/>
          </a:bodyPr>
          <a:lstStyle>
            <a:lvl1pPr marL="0" indent="0">
              <a:buNone/>
              <a:defRPr sz="24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B8B70C-015C-4832-AFF6-D033E022746B}"/>
              </a:ext>
            </a:extLst>
          </p:cNvPr>
          <p:cNvSpPr>
            <a:spLocks noGrp="1"/>
          </p:cNvSpPr>
          <p:nvPr>
            <p:ph type="dt" sz="half" idx="10"/>
          </p:nvPr>
        </p:nvSpPr>
        <p:spPr/>
        <p:txBody>
          <a:bodyPr/>
          <a:lstStyle/>
          <a:p>
            <a:fld id="{FC366D49-0BBA-4C5A-AD96-6448CA63451A}" type="datetime1">
              <a:rPr lang="en-US" smtClean="0"/>
              <a:t>3/3/2022</a:t>
            </a:fld>
            <a:endParaRPr lang="en-US"/>
          </a:p>
        </p:txBody>
      </p:sp>
      <p:sp>
        <p:nvSpPr>
          <p:cNvPr id="6" name="Footer Placeholder 5">
            <a:extLst>
              <a:ext uri="{FF2B5EF4-FFF2-40B4-BE49-F238E27FC236}">
                <a16:creationId xmlns:a16="http://schemas.microsoft.com/office/drawing/2014/main" id="{BEF1A6FB-8C14-46D1-90A5-0FF11DE786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82C585-6FA1-4E94-9C1C-A1DEDE55108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166815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8B43-D1CE-43F4-A367-EF1FE9688913}"/>
              </a:ext>
            </a:extLst>
          </p:cNvPr>
          <p:cNvSpPr>
            <a:spLocks noGrp="1"/>
          </p:cNvSpPr>
          <p:nvPr>
            <p:ph type="title"/>
          </p:nvPr>
        </p:nvSpPr>
        <p:spPr>
          <a:xfrm>
            <a:off x="517870" y="978408"/>
            <a:ext cx="5020948" cy="2270641"/>
          </a:xfrm>
        </p:spPr>
        <p:txBody>
          <a:bodyPr anchor="t">
            <a:noAutofit/>
          </a:bodyPr>
          <a:lstStyle>
            <a:lvl1pPr>
              <a:defRPr sz="4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2B73978-8CDF-4C0E-ABA1-7291A0347362}"/>
              </a:ext>
            </a:extLst>
          </p:cNvPr>
          <p:cNvSpPr>
            <a:spLocks noGrp="1"/>
          </p:cNvSpPr>
          <p:nvPr>
            <p:ph type="pic" idx="1"/>
          </p:nvPr>
        </p:nvSpPr>
        <p:spPr>
          <a:xfrm>
            <a:off x="6662168" y="987425"/>
            <a:ext cx="502700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45BECC62-ED45-451E-BEC5-A03C6A554D26}"/>
              </a:ext>
            </a:extLst>
          </p:cNvPr>
          <p:cNvSpPr>
            <a:spLocks noGrp="1"/>
          </p:cNvSpPr>
          <p:nvPr>
            <p:ph type="body" sz="half" idx="2"/>
          </p:nvPr>
        </p:nvSpPr>
        <p:spPr>
          <a:xfrm>
            <a:off x="517870" y="3340442"/>
            <a:ext cx="5020948" cy="2528545"/>
          </a:xfrm>
        </p:spPr>
        <p:txBody>
          <a:bodyPr>
            <a:normAutofit/>
          </a:bodyPr>
          <a:lstStyle>
            <a:lvl1pPr marL="0" indent="0">
              <a:buNone/>
              <a:defRPr sz="22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1A7A86-B983-4315-9312-936B4FCF75FE}"/>
              </a:ext>
            </a:extLst>
          </p:cNvPr>
          <p:cNvSpPr>
            <a:spLocks noGrp="1"/>
          </p:cNvSpPr>
          <p:nvPr>
            <p:ph type="dt" sz="half" idx="10"/>
          </p:nvPr>
        </p:nvSpPr>
        <p:spPr/>
        <p:txBody>
          <a:bodyPr/>
          <a:lstStyle/>
          <a:p>
            <a:fld id="{4F4EB293-A316-472D-A8B4-6947CF1A12B7}" type="datetime1">
              <a:rPr lang="en-US" smtClean="0"/>
              <a:t>3/3/2022</a:t>
            </a:fld>
            <a:endParaRPr lang="en-US"/>
          </a:p>
        </p:txBody>
      </p:sp>
      <p:sp>
        <p:nvSpPr>
          <p:cNvPr id="6" name="Footer Placeholder 5">
            <a:extLst>
              <a:ext uri="{FF2B5EF4-FFF2-40B4-BE49-F238E27FC236}">
                <a16:creationId xmlns:a16="http://schemas.microsoft.com/office/drawing/2014/main" id="{1E2E88C0-25A5-46F9-AB35-EAD50E6B91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0F9EA8-45AD-478E-8606-9328245BC8A6}"/>
              </a:ext>
            </a:extLst>
          </p:cNvPr>
          <p:cNvSpPr>
            <a:spLocks noGrp="1"/>
          </p:cNvSpPr>
          <p:nvPr>
            <p:ph type="sldNum" sz="quarter" idx="12"/>
          </p:nvPr>
        </p:nvSpPr>
        <p:spPr/>
        <p:txBody>
          <a:bodyPr/>
          <a:lstStyle/>
          <a:p>
            <a:fld id="{DFDF98CC-160E-494C-8C3C-8CDC5FA257DE}" type="slidenum">
              <a:rPr lang="en-US" smtClean="0"/>
              <a:t>‹#›</a:t>
            </a:fld>
            <a:endParaRPr lang="en-US"/>
          </a:p>
        </p:txBody>
      </p:sp>
      <p:cxnSp>
        <p:nvCxnSpPr>
          <p:cNvPr id="9" name="Straight Connector 8">
            <a:extLst>
              <a:ext uri="{FF2B5EF4-FFF2-40B4-BE49-F238E27FC236}">
                <a16:creationId xmlns:a16="http://schemas.microsoft.com/office/drawing/2014/main" id="{E51E4AC6-B446-4768-97EF-CA4B8261433B}"/>
              </a:ext>
            </a:extLst>
          </p:cNvPr>
          <p:cNvCxnSpPr>
            <a:cxnSpLocks/>
          </p:cNvCxnSpPr>
          <p:nvPr/>
        </p:nvCxnSpPr>
        <p:spPr>
          <a:xfrm>
            <a:off x="11689174" y="2172428"/>
            <a:ext cx="0" cy="335474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52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61AD20-E240-4E6F-AF91-689F7AEEE33A}"/>
              </a:ext>
            </a:extLst>
          </p:cNvPr>
          <p:cNvSpPr>
            <a:spLocks noGrp="1"/>
          </p:cNvSpPr>
          <p:nvPr>
            <p:ph type="title"/>
          </p:nvPr>
        </p:nvSpPr>
        <p:spPr>
          <a:xfrm>
            <a:off x="517870" y="978408"/>
            <a:ext cx="5021182" cy="4870457"/>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2E78801-35D1-4C19-BC2B-EAC7EE917E73}"/>
              </a:ext>
            </a:extLst>
          </p:cNvPr>
          <p:cNvSpPr>
            <a:spLocks noGrp="1"/>
          </p:cNvSpPr>
          <p:nvPr>
            <p:ph type="body" idx="1"/>
          </p:nvPr>
        </p:nvSpPr>
        <p:spPr>
          <a:xfrm>
            <a:off x="6662168" y="969264"/>
            <a:ext cx="5021182" cy="48704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1282A45-C5B9-4575-8E28-A35767B4D71C}"/>
              </a:ext>
            </a:extLst>
          </p:cNvPr>
          <p:cNvSpPr>
            <a:spLocks noGrp="1"/>
          </p:cNvSpPr>
          <p:nvPr>
            <p:ph type="dt" sz="half" idx="2"/>
          </p:nvPr>
        </p:nvSpPr>
        <p:spPr>
          <a:xfrm>
            <a:off x="517870" y="6420414"/>
            <a:ext cx="2743200" cy="365125"/>
          </a:xfrm>
          <a:prstGeom prst="rect">
            <a:avLst/>
          </a:prstGeom>
        </p:spPr>
        <p:txBody>
          <a:bodyPr vert="horz" lIns="91440" tIns="45720" rIns="91440" bIns="45720" rtlCol="0" anchor="ctr"/>
          <a:lstStyle>
            <a:lvl1pPr algn="l">
              <a:defRPr sz="900">
                <a:solidFill>
                  <a:schemeClr val="tx1"/>
                </a:solidFill>
              </a:defRPr>
            </a:lvl1pPr>
          </a:lstStyle>
          <a:p>
            <a:fld id="{734BCCD4-CEB1-405B-A443-DD9CBCBEA552}" type="datetime1">
              <a:rPr lang="en-US" smtClean="0"/>
              <a:t>3/3/2022</a:t>
            </a:fld>
            <a:endParaRPr lang="en-US"/>
          </a:p>
        </p:txBody>
      </p:sp>
      <p:sp>
        <p:nvSpPr>
          <p:cNvPr id="5" name="Footer Placeholder 4">
            <a:extLst>
              <a:ext uri="{FF2B5EF4-FFF2-40B4-BE49-F238E27FC236}">
                <a16:creationId xmlns:a16="http://schemas.microsoft.com/office/drawing/2014/main" id="{2E9D0933-AA03-4018-8E37-004CFB9F61D6}"/>
              </a:ext>
            </a:extLst>
          </p:cNvPr>
          <p:cNvSpPr>
            <a:spLocks noGrp="1"/>
          </p:cNvSpPr>
          <p:nvPr>
            <p:ph type="ftr" sz="quarter" idx="3"/>
          </p:nvPr>
        </p:nvSpPr>
        <p:spPr>
          <a:xfrm>
            <a:off x="517870" y="97713"/>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BCCF282A-DF4A-4A2D-9672-8F0F770A3F1A}"/>
              </a:ext>
            </a:extLst>
          </p:cNvPr>
          <p:cNvSpPr>
            <a:spLocks noGrp="1"/>
          </p:cNvSpPr>
          <p:nvPr>
            <p:ph type="sldNum" sz="quarter" idx="4"/>
          </p:nvPr>
        </p:nvSpPr>
        <p:spPr>
          <a:xfrm>
            <a:off x="11454317" y="6420414"/>
            <a:ext cx="637909" cy="365125"/>
          </a:xfrm>
          <a:prstGeom prst="rect">
            <a:avLst/>
          </a:prstGeom>
        </p:spPr>
        <p:txBody>
          <a:bodyPr vert="horz" lIns="91440" tIns="45720" rIns="91440" bIns="45720" rtlCol="0" anchor="ctr"/>
          <a:lstStyle>
            <a:lvl1pPr algn="r">
              <a:defRPr sz="900">
                <a:solidFill>
                  <a:schemeClr val="tx1"/>
                </a:solidFill>
              </a:defRPr>
            </a:lvl1pPr>
          </a:lstStyle>
          <a:p>
            <a:fld id="{DFDF98CC-160E-494C-8C3C-8CDC5FA257DE}" type="slidenum">
              <a:rPr lang="en-US" smtClean="0"/>
              <a:pPr/>
              <a:t>‹#›</a:t>
            </a:fld>
            <a:endParaRPr lang="en-US" dirty="0"/>
          </a:p>
        </p:txBody>
      </p:sp>
      <p:sp>
        <p:nvSpPr>
          <p:cNvPr id="14" name="Rectangle 13">
            <a:extLst>
              <a:ext uri="{FF2B5EF4-FFF2-40B4-BE49-F238E27FC236}">
                <a16:creationId xmlns:a16="http://schemas.microsoft.com/office/drawing/2014/main" id="{ADE57300-C7FF-4578-99A0-42B0295B123C}"/>
              </a:ext>
            </a:extLst>
          </p:cNvPr>
          <p:cNvSpPr/>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3845594"/>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sldNum="0" hdr="0" ftr="0" dt="0"/>
  <p:txStyles>
    <p:titleStyle>
      <a:lvl1pPr algn="l" defTabSz="914400" rtl="0" eaLnBrk="1" latinLnBrk="0" hangingPunct="1">
        <a:lnSpc>
          <a:spcPct val="100000"/>
        </a:lnSpc>
        <a:spcBef>
          <a:spcPct val="0"/>
        </a:spcBef>
        <a:buNone/>
        <a:defRPr sz="5400" b="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multiplan.com/webcenter/portal/ProviderSearch"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medivi.6degreeshealth.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divi.6degreeshealth.com/" TargetMode="External"/><Relationship Id="rId2" Type="http://schemas.openxmlformats.org/officeDocument/2006/relationships/hyperlink" Target="https://www.shieldpbm.com/" TargetMode="External"/><Relationship Id="rId1" Type="http://schemas.openxmlformats.org/officeDocument/2006/relationships/slideLayout" Target="../slideLayouts/slideLayout2.xml"/><Relationship Id="rId4" Type="http://schemas.openxmlformats.org/officeDocument/2006/relationships/hyperlink" Target="https://www.multiplan.com/webcenter/portal/ProviderSearc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20BB609-EF92-42DB-836C-0699A590B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BEC44CD-E290-4D60-A056-5BA05B182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4CF4FC29-FFC9-42E8-90CC-A7CB0D28F261}"/>
              </a:ext>
            </a:extLst>
          </p:cNvPr>
          <p:cNvPicPr>
            <a:picLocks noChangeAspect="1"/>
          </p:cNvPicPr>
          <p:nvPr/>
        </p:nvPicPr>
        <p:blipFill rotWithShape="1">
          <a:blip r:embed="rId2">
            <a:alphaModFix amt="40000"/>
          </a:blip>
          <a:srcRect r="3112" b="1"/>
          <a:stretch/>
        </p:blipFill>
        <p:spPr>
          <a:xfrm>
            <a:off x="-1" y="-4"/>
            <a:ext cx="12192001" cy="6858001"/>
          </a:xfrm>
          <a:prstGeom prst="rect">
            <a:avLst/>
          </a:prstGeom>
        </p:spPr>
      </p:pic>
      <p:sp>
        <p:nvSpPr>
          <p:cNvPr id="2" name="Title 1">
            <a:extLst>
              <a:ext uri="{FF2B5EF4-FFF2-40B4-BE49-F238E27FC236}">
                <a16:creationId xmlns:a16="http://schemas.microsoft.com/office/drawing/2014/main" id="{EA7232CB-3E1B-4EB2-A7E0-B9E22A9F27A3}"/>
              </a:ext>
            </a:extLst>
          </p:cNvPr>
          <p:cNvSpPr>
            <a:spLocks noGrp="1"/>
          </p:cNvSpPr>
          <p:nvPr>
            <p:ph type="ctrTitle"/>
          </p:nvPr>
        </p:nvSpPr>
        <p:spPr>
          <a:xfrm>
            <a:off x="3308695" y="1775288"/>
            <a:ext cx="5021182" cy="2334248"/>
          </a:xfrm>
        </p:spPr>
        <p:txBody>
          <a:bodyPr anchor="t">
            <a:normAutofit fontScale="90000"/>
          </a:bodyPr>
          <a:lstStyle/>
          <a:p>
            <a:pPr algn="ctr"/>
            <a:r>
              <a:rPr lang="en-US" dirty="0">
                <a:solidFill>
                  <a:srgbClr val="FFFFFF"/>
                </a:solidFill>
                <a:latin typeface="Georgia Pro" panose="020B0604020202020204" pitchFamily="18" charset="0"/>
              </a:rPr>
              <a:t>Understanding your Benefits</a:t>
            </a:r>
          </a:p>
        </p:txBody>
      </p:sp>
      <p:sp>
        <p:nvSpPr>
          <p:cNvPr id="3" name="Subtitle 2">
            <a:extLst>
              <a:ext uri="{FF2B5EF4-FFF2-40B4-BE49-F238E27FC236}">
                <a16:creationId xmlns:a16="http://schemas.microsoft.com/office/drawing/2014/main" id="{5E74A40C-0756-4A17-B6E3-0467EE874C3B}"/>
              </a:ext>
            </a:extLst>
          </p:cNvPr>
          <p:cNvSpPr>
            <a:spLocks noGrp="1"/>
          </p:cNvSpPr>
          <p:nvPr>
            <p:ph type="subTitle" idx="1"/>
          </p:nvPr>
        </p:nvSpPr>
        <p:spPr>
          <a:xfrm>
            <a:off x="3308695" y="2416532"/>
            <a:ext cx="5040785" cy="1828799"/>
          </a:xfrm>
        </p:spPr>
        <p:txBody>
          <a:bodyPr anchor="b">
            <a:normAutofit/>
          </a:bodyPr>
          <a:lstStyle/>
          <a:p>
            <a:pPr algn="ctr"/>
            <a:r>
              <a:rPr lang="en-US" sz="2400" dirty="0">
                <a:solidFill>
                  <a:srgbClr val="FFFFFF"/>
                </a:solidFill>
                <a:latin typeface="Georgia Pro" panose="02040502050405020303" pitchFamily="18" charset="0"/>
                <a:cs typeface="Angsana New" panose="020B0502040204020203" pitchFamily="18" charset="-34"/>
              </a:rPr>
              <a:t>A guide explaining what each part of your benefits can do for you!</a:t>
            </a:r>
          </a:p>
        </p:txBody>
      </p:sp>
      <p:sp>
        <p:nvSpPr>
          <p:cNvPr id="13" name="Rectangle 12">
            <a:extLst>
              <a:ext uri="{FF2B5EF4-FFF2-40B4-BE49-F238E27FC236}">
                <a16:creationId xmlns:a16="http://schemas.microsoft.com/office/drawing/2014/main" id="{B2C335F7-F61C-4EB4-80F2-4B1438FE6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70" y="508090"/>
            <a:ext cx="5021183" cy="14927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1189494-2B67-46D2-93D6-A122A09BF6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2168" y="6209925"/>
            <a:ext cx="5021183" cy="4571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2455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D1E9D-DCC6-48E4-9371-FD1232896C54}"/>
              </a:ext>
            </a:extLst>
          </p:cNvPr>
          <p:cNvSpPr>
            <a:spLocks noGrp="1"/>
          </p:cNvSpPr>
          <p:nvPr>
            <p:ph type="title"/>
          </p:nvPr>
        </p:nvSpPr>
        <p:spPr>
          <a:xfrm>
            <a:off x="475503" y="529229"/>
            <a:ext cx="11240993" cy="994771"/>
          </a:xfrm>
        </p:spPr>
        <p:txBody>
          <a:bodyPr/>
          <a:lstStyle/>
          <a:p>
            <a:r>
              <a:rPr lang="en-US" dirty="0"/>
              <a:t>In Summary </a:t>
            </a:r>
          </a:p>
        </p:txBody>
      </p:sp>
      <p:sp>
        <p:nvSpPr>
          <p:cNvPr id="3" name="Content Placeholder 2">
            <a:extLst>
              <a:ext uri="{FF2B5EF4-FFF2-40B4-BE49-F238E27FC236}">
                <a16:creationId xmlns:a16="http://schemas.microsoft.com/office/drawing/2014/main" id="{1163EAA9-F39E-414C-9639-99B8F1723E12}"/>
              </a:ext>
            </a:extLst>
          </p:cNvPr>
          <p:cNvSpPr>
            <a:spLocks noGrp="1"/>
          </p:cNvSpPr>
          <p:nvPr>
            <p:ph idx="1"/>
          </p:nvPr>
        </p:nvSpPr>
        <p:spPr>
          <a:xfrm>
            <a:off x="475502" y="1524000"/>
            <a:ext cx="11240993" cy="4870457"/>
          </a:xfrm>
        </p:spPr>
        <p:txBody>
          <a:bodyPr>
            <a:normAutofit fontScale="62500" lnSpcReduction="20000"/>
          </a:bodyPr>
          <a:lstStyle/>
          <a:p>
            <a:r>
              <a:rPr lang="en-US" sz="3200" b="1" dirty="0"/>
              <a:t>PHCS</a:t>
            </a:r>
            <a:r>
              <a:rPr lang="en-US" sz="3200" dirty="0"/>
              <a:t> is your access for your average doctor's visit, x-ray, or lab work.</a:t>
            </a:r>
          </a:p>
          <a:p>
            <a:r>
              <a:rPr lang="en-US" sz="3200" b="1" dirty="0"/>
              <a:t>RBR </a:t>
            </a:r>
            <a:r>
              <a:rPr lang="en-US" sz="3200" dirty="0"/>
              <a:t>is your access for your hospital visits and outpatient surgical procedures. </a:t>
            </a:r>
          </a:p>
          <a:p>
            <a:r>
              <a:rPr lang="en-US" sz="3200" b="1" dirty="0"/>
              <a:t>Shield PBM </a:t>
            </a:r>
            <a:r>
              <a:rPr lang="en-US" sz="3200" dirty="0"/>
              <a:t>is access for your prescription drugs.</a:t>
            </a:r>
          </a:p>
          <a:p>
            <a:r>
              <a:rPr lang="en-US" sz="3200" b="1" dirty="0"/>
              <a:t>1800 MD </a:t>
            </a:r>
            <a:r>
              <a:rPr lang="en-US" sz="3200" dirty="0"/>
              <a:t>is access for your telemedical appointments.</a:t>
            </a:r>
          </a:p>
          <a:p>
            <a:r>
              <a:rPr lang="en-US" sz="3200" b="1" dirty="0"/>
              <a:t>- Money saved by using these accesses to your medical care not only saves you money at time of care but also saves you money at time of renewal of your coverage. </a:t>
            </a:r>
          </a:p>
          <a:p>
            <a:r>
              <a:rPr lang="en-US" sz="3200" b="1" dirty="0"/>
              <a:t>-  We all know for claims that are paid in a year raises your next years benefit cost.</a:t>
            </a:r>
          </a:p>
          <a:p>
            <a:pPr marL="457200" indent="-457200">
              <a:buFontTx/>
              <a:buChar char="-"/>
            </a:pPr>
            <a:r>
              <a:rPr lang="en-US" sz="3200" b="1" dirty="0"/>
              <a:t>For example, don’t go to an emergency room unless its an actual emergency. Use your primary care physician instead or 1800MD for normal illnesses or injuries. </a:t>
            </a:r>
          </a:p>
          <a:p>
            <a:pPr marL="457200" indent="-457200">
              <a:buFontTx/>
              <a:buChar char="-"/>
            </a:pPr>
            <a:r>
              <a:rPr lang="en-US" sz="3200" b="1" dirty="0"/>
              <a:t>All links mentioned above can be located at nationwideselffunded.com in the tab “explore benefits”</a:t>
            </a:r>
          </a:p>
          <a:p>
            <a:r>
              <a:rPr lang="en-US" sz="3200" b="1" dirty="0"/>
              <a:t>If you need further assistance understanding your benefits or how to use your benefits properly, please call the third-party administrator at (866)-272-4158</a:t>
            </a:r>
          </a:p>
          <a:p>
            <a:endParaRPr lang="en-US" sz="3200" dirty="0"/>
          </a:p>
        </p:txBody>
      </p:sp>
    </p:spTree>
    <p:extLst>
      <p:ext uri="{BB962C8B-B14F-4D97-AF65-F5344CB8AC3E}">
        <p14:creationId xmlns:p14="http://schemas.microsoft.com/office/powerpoint/2010/main" val="124049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B5E63-4C30-4310-87EB-FA49EC3C6EAA}"/>
              </a:ext>
            </a:extLst>
          </p:cNvPr>
          <p:cNvSpPr>
            <a:spLocks noGrp="1"/>
          </p:cNvSpPr>
          <p:nvPr>
            <p:ph type="title"/>
          </p:nvPr>
        </p:nvSpPr>
        <p:spPr>
          <a:xfrm>
            <a:off x="443224" y="568981"/>
            <a:ext cx="10781501" cy="1391567"/>
          </a:xfrm>
        </p:spPr>
        <p:txBody>
          <a:bodyPr>
            <a:normAutofit/>
          </a:bodyPr>
          <a:lstStyle/>
          <a:p>
            <a:r>
              <a:rPr lang="en-US" sz="3600" dirty="0"/>
              <a:t>Knowing the ins and outs of your healthcare plan is your greatest asset!</a:t>
            </a:r>
          </a:p>
        </p:txBody>
      </p:sp>
      <p:sp>
        <p:nvSpPr>
          <p:cNvPr id="3" name="Content Placeholder 2">
            <a:extLst>
              <a:ext uri="{FF2B5EF4-FFF2-40B4-BE49-F238E27FC236}">
                <a16:creationId xmlns:a16="http://schemas.microsoft.com/office/drawing/2014/main" id="{BAAE4EC9-8CF6-4923-AD15-0DE5FB922B73}"/>
              </a:ext>
            </a:extLst>
          </p:cNvPr>
          <p:cNvSpPr>
            <a:spLocks noGrp="1"/>
          </p:cNvSpPr>
          <p:nvPr>
            <p:ph idx="1"/>
          </p:nvPr>
        </p:nvSpPr>
        <p:spPr>
          <a:xfrm>
            <a:off x="443224" y="1986425"/>
            <a:ext cx="10781501" cy="4870457"/>
          </a:xfrm>
        </p:spPr>
        <p:txBody>
          <a:bodyPr/>
          <a:lstStyle/>
          <a:p>
            <a:r>
              <a:rPr lang="en-US" dirty="0"/>
              <a:t>Having a healthcare plan is so helpful and it can relieve a lot of stress when medical situations arise. </a:t>
            </a:r>
          </a:p>
          <a:p>
            <a:r>
              <a:rPr lang="en-US" dirty="0"/>
              <a:t>Healthcare benefits can also be confusing and sometimes you may not know exactly how to use each part of your plan. </a:t>
            </a:r>
          </a:p>
          <a:p>
            <a:r>
              <a:rPr lang="en-US" dirty="0"/>
              <a:t>We are here to give you the knowledge and power to fully use every single aspect of your plan. </a:t>
            </a:r>
          </a:p>
        </p:txBody>
      </p:sp>
      <p:pic>
        <p:nvPicPr>
          <p:cNvPr id="5" name="Picture 4" descr="A picture containing graphical user interface&#10;&#10;Description automatically generated">
            <a:extLst>
              <a:ext uri="{FF2B5EF4-FFF2-40B4-BE49-F238E27FC236}">
                <a16:creationId xmlns:a16="http://schemas.microsoft.com/office/drawing/2014/main" id="{9CA82D64-B1DC-4378-A73D-368D9291AD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7074" y="4692241"/>
            <a:ext cx="3733800" cy="1400265"/>
          </a:xfrm>
          <a:prstGeom prst="rect">
            <a:avLst/>
          </a:prstGeom>
        </p:spPr>
      </p:pic>
    </p:spTree>
    <p:extLst>
      <p:ext uri="{BB962C8B-B14F-4D97-AF65-F5344CB8AC3E}">
        <p14:creationId xmlns:p14="http://schemas.microsoft.com/office/powerpoint/2010/main" val="2723426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049B5-44D7-4B29-B342-806A11350856}"/>
              </a:ext>
            </a:extLst>
          </p:cNvPr>
          <p:cNvSpPr>
            <a:spLocks noGrp="1"/>
          </p:cNvSpPr>
          <p:nvPr>
            <p:ph type="title"/>
          </p:nvPr>
        </p:nvSpPr>
        <p:spPr>
          <a:xfrm>
            <a:off x="446265" y="568174"/>
            <a:ext cx="4442976" cy="691771"/>
          </a:xfrm>
        </p:spPr>
        <p:txBody>
          <a:bodyPr>
            <a:normAutofit fontScale="90000"/>
          </a:bodyPr>
          <a:lstStyle/>
          <a:p>
            <a:r>
              <a:rPr lang="en-US" sz="4400" dirty="0"/>
              <a:t>Your benefit card</a:t>
            </a:r>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53FAFFA8-14BC-458F-BAC8-D78208360D64}"/>
              </a:ext>
            </a:extLst>
          </p:cNvPr>
          <p:cNvSpPr>
            <a:spLocks noGrp="1"/>
          </p:cNvSpPr>
          <p:nvPr>
            <p:ph idx="1"/>
          </p:nvPr>
        </p:nvSpPr>
        <p:spPr>
          <a:xfrm>
            <a:off x="219345" y="2533322"/>
            <a:ext cx="3942052" cy="1791355"/>
          </a:xfrm>
        </p:spPr>
        <p:txBody>
          <a:bodyPr/>
          <a:lstStyle/>
          <a:p>
            <a:r>
              <a:rPr lang="en-US" dirty="0"/>
              <a:t>On the back of your card is all the information your pharmacy, doctor, or hospital will need to access your benefits. Here you will find.. </a:t>
            </a:r>
          </a:p>
        </p:txBody>
      </p:sp>
      <p:pic>
        <p:nvPicPr>
          <p:cNvPr id="1028" name="Picture 4">
            <a:extLst>
              <a:ext uri="{FF2B5EF4-FFF2-40B4-BE49-F238E27FC236}">
                <a16:creationId xmlns:a16="http://schemas.microsoft.com/office/drawing/2014/main" id="{49A734FF-A3E8-4C77-9BB9-98400E6103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09042"/>
            <a:ext cx="5587350" cy="6439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5AE82E8C-22E1-436E-8E56-94338A65B8BD}"/>
              </a:ext>
            </a:extLst>
          </p:cNvPr>
          <p:cNvSpPr txBox="1"/>
          <p:nvPr/>
        </p:nvSpPr>
        <p:spPr>
          <a:xfrm>
            <a:off x="6422667" y="914059"/>
            <a:ext cx="1971675" cy="276999"/>
          </a:xfrm>
          <a:prstGeom prst="rect">
            <a:avLst/>
          </a:prstGeom>
          <a:solidFill>
            <a:schemeClr val="bg1"/>
          </a:solidFill>
        </p:spPr>
        <p:txBody>
          <a:bodyPr wrap="square" rtlCol="0">
            <a:spAutoFit/>
          </a:bodyPr>
          <a:lstStyle/>
          <a:p>
            <a:r>
              <a:rPr lang="en-US" sz="1200" dirty="0"/>
              <a:t>Your company</a:t>
            </a:r>
          </a:p>
        </p:txBody>
      </p:sp>
      <p:sp>
        <p:nvSpPr>
          <p:cNvPr id="8" name="TextBox 7">
            <a:extLst>
              <a:ext uri="{FF2B5EF4-FFF2-40B4-BE49-F238E27FC236}">
                <a16:creationId xmlns:a16="http://schemas.microsoft.com/office/drawing/2014/main" id="{CB55C734-F732-48E9-8A57-CFEE00F5E33D}"/>
              </a:ext>
            </a:extLst>
          </p:cNvPr>
          <p:cNvSpPr txBox="1"/>
          <p:nvPr/>
        </p:nvSpPr>
        <p:spPr>
          <a:xfrm>
            <a:off x="7075713" y="1539375"/>
            <a:ext cx="936230" cy="261610"/>
          </a:xfrm>
          <a:prstGeom prst="rect">
            <a:avLst/>
          </a:prstGeom>
          <a:solidFill>
            <a:schemeClr val="bg1"/>
          </a:solidFill>
        </p:spPr>
        <p:txBody>
          <a:bodyPr wrap="square" rtlCol="0">
            <a:spAutoFit/>
          </a:bodyPr>
          <a:lstStyle/>
          <a:p>
            <a:r>
              <a:rPr lang="en-US" sz="1100" dirty="0"/>
              <a:t>John Doe</a:t>
            </a:r>
          </a:p>
        </p:txBody>
      </p:sp>
      <p:sp>
        <p:nvSpPr>
          <p:cNvPr id="9" name="TextBox 8">
            <a:extLst>
              <a:ext uri="{FF2B5EF4-FFF2-40B4-BE49-F238E27FC236}">
                <a16:creationId xmlns:a16="http://schemas.microsoft.com/office/drawing/2014/main" id="{7D85BA8A-6B2C-418F-826D-FE4CD10F38FE}"/>
              </a:ext>
            </a:extLst>
          </p:cNvPr>
          <p:cNvSpPr txBox="1"/>
          <p:nvPr/>
        </p:nvSpPr>
        <p:spPr>
          <a:xfrm>
            <a:off x="7193900" y="629728"/>
            <a:ext cx="429210" cy="369332"/>
          </a:xfrm>
          <a:prstGeom prst="rect">
            <a:avLst/>
          </a:prstGeom>
          <a:solidFill>
            <a:schemeClr val="bg1"/>
          </a:solidFill>
        </p:spPr>
        <p:txBody>
          <a:bodyPr wrap="square" rtlCol="0">
            <a:spAutoFit/>
          </a:bodyPr>
          <a:lstStyle/>
          <a:p>
            <a:r>
              <a:rPr lang="en-US" dirty="0"/>
              <a:t>     </a:t>
            </a:r>
          </a:p>
        </p:txBody>
      </p:sp>
      <p:sp>
        <p:nvSpPr>
          <p:cNvPr id="13" name="TextBox 12">
            <a:extLst>
              <a:ext uri="{FF2B5EF4-FFF2-40B4-BE49-F238E27FC236}">
                <a16:creationId xmlns:a16="http://schemas.microsoft.com/office/drawing/2014/main" id="{AAB311B0-B4D8-453A-8B1A-A59754B6EFD4}"/>
              </a:ext>
            </a:extLst>
          </p:cNvPr>
          <p:cNvSpPr txBox="1"/>
          <p:nvPr/>
        </p:nvSpPr>
        <p:spPr>
          <a:xfrm flipH="1">
            <a:off x="5028265" y="1670180"/>
            <a:ext cx="840689" cy="369332"/>
          </a:xfrm>
          <a:prstGeom prst="rect">
            <a:avLst/>
          </a:prstGeom>
          <a:noFill/>
        </p:spPr>
        <p:txBody>
          <a:bodyPr wrap="square" rtlCol="0">
            <a:spAutoFit/>
          </a:bodyPr>
          <a:lstStyle/>
          <a:p>
            <a:r>
              <a:rPr lang="en-US" dirty="0"/>
              <a:t>Front</a:t>
            </a:r>
          </a:p>
        </p:txBody>
      </p:sp>
      <p:sp>
        <p:nvSpPr>
          <p:cNvPr id="14" name="TextBox 13">
            <a:extLst>
              <a:ext uri="{FF2B5EF4-FFF2-40B4-BE49-F238E27FC236}">
                <a16:creationId xmlns:a16="http://schemas.microsoft.com/office/drawing/2014/main" id="{146AD5C0-C865-4213-A284-C2C9843D11E6}"/>
              </a:ext>
            </a:extLst>
          </p:cNvPr>
          <p:cNvSpPr txBox="1"/>
          <p:nvPr/>
        </p:nvSpPr>
        <p:spPr>
          <a:xfrm flipH="1">
            <a:off x="5028265" y="4590661"/>
            <a:ext cx="719393" cy="369332"/>
          </a:xfrm>
          <a:prstGeom prst="rect">
            <a:avLst/>
          </a:prstGeom>
          <a:noFill/>
        </p:spPr>
        <p:txBody>
          <a:bodyPr wrap="square" rtlCol="0">
            <a:spAutoFit/>
          </a:bodyPr>
          <a:lstStyle/>
          <a:p>
            <a:r>
              <a:rPr lang="en-US" dirty="0"/>
              <a:t>Back</a:t>
            </a:r>
          </a:p>
        </p:txBody>
      </p:sp>
    </p:spTree>
    <p:extLst>
      <p:ext uri="{BB962C8B-B14F-4D97-AF65-F5344CB8AC3E}">
        <p14:creationId xmlns:p14="http://schemas.microsoft.com/office/powerpoint/2010/main" val="3015205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0511B-6643-4D57-9F97-2CE064F2EA2B}"/>
              </a:ext>
            </a:extLst>
          </p:cNvPr>
          <p:cNvSpPr>
            <a:spLocks noGrp="1"/>
          </p:cNvSpPr>
          <p:nvPr>
            <p:ph type="title"/>
          </p:nvPr>
        </p:nvSpPr>
        <p:spPr>
          <a:xfrm>
            <a:off x="673768" y="525793"/>
            <a:ext cx="10058400" cy="1764792"/>
          </a:xfrm>
        </p:spPr>
        <p:txBody>
          <a:bodyPr>
            <a:normAutofit/>
          </a:bodyPr>
          <a:lstStyle/>
          <a:p>
            <a:r>
              <a:rPr lang="en-US" dirty="0"/>
              <a:t>PHCS</a:t>
            </a:r>
            <a:br>
              <a:rPr lang="en-US" dirty="0"/>
            </a:br>
            <a:r>
              <a:rPr lang="en-US" sz="3600" dirty="0"/>
              <a:t>Private Healthcare Systems</a:t>
            </a:r>
          </a:p>
        </p:txBody>
      </p:sp>
      <p:sp>
        <p:nvSpPr>
          <p:cNvPr id="3" name="Content Placeholder 2">
            <a:extLst>
              <a:ext uri="{FF2B5EF4-FFF2-40B4-BE49-F238E27FC236}">
                <a16:creationId xmlns:a16="http://schemas.microsoft.com/office/drawing/2014/main" id="{A96F1487-FA0E-451E-BDB9-F56F39D937BC}"/>
              </a:ext>
            </a:extLst>
          </p:cNvPr>
          <p:cNvSpPr>
            <a:spLocks noGrp="1"/>
          </p:cNvSpPr>
          <p:nvPr>
            <p:ph idx="1"/>
          </p:nvPr>
        </p:nvSpPr>
        <p:spPr>
          <a:xfrm>
            <a:off x="673768" y="1987543"/>
            <a:ext cx="10539663" cy="4870457"/>
          </a:xfrm>
        </p:spPr>
        <p:txBody>
          <a:bodyPr/>
          <a:lstStyle/>
          <a:p>
            <a:r>
              <a:rPr lang="en-US" dirty="0"/>
              <a:t>PHCS is a nationally recognized PPO network</a:t>
            </a:r>
            <a:r>
              <a:rPr lang="en-US" dirty="0">
                <a:latin typeface="+mj-lt"/>
              </a:rPr>
              <a:t>. The way it works is w</a:t>
            </a:r>
            <a:r>
              <a:rPr lang="en-US" dirty="0">
                <a:effectLst/>
                <a:latin typeface="+mj-lt"/>
                <a:ea typeface="Calibri" panose="020F0502020204030204" pitchFamily="34" charset="0"/>
                <a:cs typeface="Times New Roman" panose="02020603050405020304" pitchFamily="18" charset="0"/>
              </a:rPr>
              <a:t>hen you need a primary care physician, specialist, lab work or imaging, all you have to do is verify that they are in the PHCS network. </a:t>
            </a:r>
            <a:endParaRPr lang="en-US" dirty="0">
              <a:latin typeface="+mj-lt"/>
              <a:ea typeface="Calibri" panose="020F0502020204030204" pitchFamily="34" charset="0"/>
              <a:cs typeface="Times New Roman" panose="02020603050405020304" pitchFamily="18" charset="0"/>
            </a:endParaRPr>
          </a:p>
          <a:p>
            <a:pPr marL="342900" indent="-342900">
              <a:buFontTx/>
              <a:buChar char="-"/>
            </a:pPr>
            <a:r>
              <a:rPr lang="en-US" dirty="0">
                <a:latin typeface="+mj-lt"/>
                <a:cs typeface="Times New Roman" panose="02020603050405020304" pitchFamily="18" charset="0"/>
              </a:rPr>
              <a:t>You can call your provider and ask if they are in the network</a:t>
            </a:r>
          </a:p>
          <a:p>
            <a:pPr marL="342900" indent="-342900">
              <a:buFontTx/>
              <a:buChar char="-"/>
            </a:pPr>
            <a:r>
              <a:rPr lang="en-US" dirty="0">
                <a:latin typeface="+mj-lt"/>
                <a:cs typeface="Times New Roman" panose="02020603050405020304" pitchFamily="18" charset="0"/>
              </a:rPr>
              <a:t>You can also go on the website </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https://www.multiplan.com/webcenter/portal/ProviderSearch</a:t>
            </a:r>
            <a:r>
              <a:rPr lang="en-US" sz="18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r>
              <a:rPr lang="en-US" dirty="0">
                <a:solidFill>
                  <a:schemeClr val="tx2"/>
                </a:solidFill>
                <a:ea typeface="Calibri" panose="020F0502020204030204" pitchFamily="34" charset="0"/>
                <a:cs typeface="Times New Roman" panose="02020603050405020304" pitchFamily="18" charset="0"/>
              </a:rPr>
              <a:t>, you will then select PHCS as your network, next, select your practitioner and ancillary. </a:t>
            </a:r>
          </a:p>
          <a:p>
            <a:pPr marL="342900" indent="-342900">
              <a:buFontTx/>
              <a:buChar char="-"/>
            </a:pPr>
            <a:r>
              <a:rPr lang="en-US" dirty="0">
                <a:solidFill>
                  <a:schemeClr val="tx2"/>
                </a:solidFill>
                <a:ea typeface="Calibri" panose="020F0502020204030204" pitchFamily="34" charset="0"/>
                <a:cs typeface="Times New Roman" panose="02020603050405020304" pitchFamily="18" charset="0"/>
              </a:rPr>
              <a:t>You can also go to he website nationwideselffunded.com at the top of the page or click resources to access portals </a:t>
            </a:r>
          </a:p>
          <a:p>
            <a:pPr marL="342900" indent="-342900">
              <a:buFontTx/>
              <a:buChar char="-"/>
            </a:pPr>
            <a:endParaRPr lang="en-US" dirty="0">
              <a:solidFill>
                <a:schemeClr val="tx2"/>
              </a:solidFill>
              <a:cs typeface="Times New Roman" panose="02020603050405020304" pitchFamily="18" charset="0"/>
            </a:endParaRPr>
          </a:p>
          <a:p>
            <a:r>
              <a:rPr lang="en-US" dirty="0">
                <a:solidFill>
                  <a:schemeClr val="tx2"/>
                </a:solidFill>
                <a:cs typeface="Times New Roman" panose="02020603050405020304" pitchFamily="18" charset="0"/>
              </a:rPr>
              <a:t>After you’ve made sure your practitioner is in the network, book your appointment and bring your benefit card. The doctor's office will verify your coverage and you will only have to pay your copay and/or deductibles!</a:t>
            </a:r>
            <a:endParaRPr lang="en-US" dirty="0">
              <a:solidFill>
                <a:schemeClr val="tx2"/>
              </a:solidFill>
            </a:endParaRPr>
          </a:p>
        </p:txBody>
      </p:sp>
      <p:pic>
        <p:nvPicPr>
          <p:cNvPr id="5" name="Picture 4" descr="Text&#10;&#10;Description automatically generated">
            <a:extLst>
              <a:ext uri="{FF2B5EF4-FFF2-40B4-BE49-F238E27FC236}">
                <a16:creationId xmlns:a16="http://schemas.microsoft.com/office/drawing/2014/main" id="{F67536B4-797A-476C-8E4E-AE18F40D65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6526" y="270888"/>
            <a:ext cx="1526506" cy="705246"/>
          </a:xfrm>
          <a:prstGeom prst="rect">
            <a:avLst/>
          </a:prstGeom>
        </p:spPr>
      </p:pic>
    </p:spTree>
    <p:extLst>
      <p:ext uri="{BB962C8B-B14F-4D97-AF65-F5344CB8AC3E}">
        <p14:creationId xmlns:p14="http://schemas.microsoft.com/office/powerpoint/2010/main" val="1536812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B234D-C16F-4076-B94D-FF125C870E36}"/>
              </a:ext>
            </a:extLst>
          </p:cNvPr>
          <p:cNvSpPr>
            <a:spLocks noGrp="1"/>
          </p:cNvSpPr>
          <p:nvPr>
            <p:ph type="title"/>
          </p:nvPr>
        </p:nvSpPr>
        <p:spPr>
          <a:xfrm>
            <a:off x="497305" y="513188"/>
            <a:ext cx="10940716" cy="1748750"/>
          </a:xfrm>
        </p:spPr>
        <p:txBody>
          <a:bodyPr/>
          <a:lstStyle/>
          <a:p>
            <a:r>
              <a:rPr lang="en-US" dirty="0"/>
              <a:t>RBR</a:t>
            </a:r>
            <a:br>
              <a:rPr lang="en-US" dirty="0"/>
            </a:br>
            <a:r>
              <a:rPr lang="en-US" sz="3600" dirty="0"/>
              <a:t>Reference based reimbursement </a:t>
            </a:r>
            <a:r>
              <a:rPr lang="en-US" sz="2000" dirty="0"/>
              <a:t>provided by 6 degrees</a:t>
            </a:r>
          </a:p>
        </p:txBody>
      </p:sp>
      <p:sp>
        <p:nvSpPr>
          <p:cNvPr id="3" name="Content Placeholder 2">
            <a:extLst>
              <a:ext uri="{FF2B5EF4-FFF2-40B4-BE49-F238E27FC236}">
                <a16:creationId xmlns:a16="http://schemas.microsoft.com/office/drawing/2014/main" id="{E018FBE6-C631-40F5-9094-A23B5381FDE3}"/>
              </a:ext>
            </a:extLst>
          </p:cNvPr>
          <p:cNvSpPr>
            <a:spLocks noGrp="1"/>
          </p:cNvSpPr>
          <p:nvPr>
            <p:ph idx="1"/>
          </p:nvPr>
        </p:nvSpPr>
        <p:spPr>
          <a:xfrm>
            <a:off x="497305" y="1987543"/>
            <a:ext cx="11197389" cy="4870457"/>
          </a:xfrm>
        </p:spPr>
        <p:txBody>
          <a:bodyPr>
            <a:normAutofit lnSpcReduction="10000"/>
          </a:bodyPr>
          <a:lstStyle/>
          <a:p>
            <a:r>
              <a:rPr lang="en-US" dirty="0"/>
              <a:t>This part of your benefits is used </a:t>
            </a:r>
            <a:r>
              <a:rPr lang="en-US" dirty="0">
                <a:effectLst/>
                <a:ea typeface="Calibri" panose="020F0502020204030204" pitchFamily="34" charset="0"/>
                <a:cs typeface="Times New Roman" panose="02020603050405020304" pitchFamily="18" charset="0"/>
              </a:rPr>
              <a:t>for any hospital, surgical, or other needs outside of your normal doctor’s visits. </a:t>
            </a:r>
          </a:p>
          <a:p>
            <a:r>
              <a:rPr lang="en-US" dirty="0">
                <a:ea typeface="Calibri" panose="020F0502020204030204" pitchFamily="34" charset="0"/>
                <a:cs typeface="Times New Roman" panose="02020603050405020304" pitchFamily="18" charset="0"/>
              </a:rPr>
              <a:t> </a:t>
            </a:r>
            <a:r>
              <a:rPr lang="en-US" dirty="0">
                <a:effectLst/>
                <a:ea typeface="Calibri" panose="020F0502020204030204" pitchFamily="34" charset="0"/>
                <a:cs typeface="Times New Roman" panose="02020603050405020304" pitchFamily="18" charset="0"/>
              </a:rPr>
              <a:t>When you need to have a procedure done at a hospital or outpatient care facility, you need to get it pre-certified by your Third-Party Administrator. Call the number on the back of your benefits card and talk to your member representative. They will work with you and 6 degrees to set up your appointment</a:t>
            </a:r>
          </a:p>
          <a:p>
            <a:r>
              <a:rPr lang="en-US" dirty="0">
                <a:solidFill>
                  <a:schemeClr val="tx2"/>
                </a:solidFill>
                <a:cs typeface="Times New Roman" panose="02020603050405020304" pitchFamily="18" charset="0"/>
              </a:rPr>
              <a:t>In case of an emergency visit to the hospital, </a:t>
            </a:r>
            <a:r>
              <a:rPr lang="en-US" dirty="0">
                <a:effectLst/>
                <a:ea typeface="Calibri" panose="020F0502020204030204" pitchFamily="34" charset="0"/>
                <a:cs typeface="Times New Roman" panose="02020603050405020304" pitchFamily="18" charset="0"/>
              </a:rPr>
              <a:t>let the Processor know that you have an open access Referenced Based Reimbursement plan. They might say they do not accept that coverage, don’t worry, they do. Have them call the number on the back of your benefit card for confirmation of your benefits.</a:t>
            </a:r>
          </a:p>
          <a:p>
            <a:r>
              <a:rPr lang="en-US" dirty="0">
                <a:ea typeface="Calibri" panose="020F0502020204030204" pitchFamily="34" charset="0"/>
                <a:cs typeface="Times New Roman" panose="02020603050405020304" pitchFamily="18" charset="0"/>
              </a:rPr>
              <a:t>Y</a:t>
            </a:r>
            <a:r>
              <a:rPr lang="en-US" dirty="0">
                <a:effectLst/>
                <a:ea typeface="Calibri" panose="020F0502020204030204" pitchFamily="34" charset="0"/>
                <a:cs typeface="Times New Roman" panose="02020603050405020304" pitchFamily="18" charset="0"/>
              </a:rPr>
              <a:t>ou are not responsible for a billed amount except copays and deductibles! </a:t>
            </a:r>
          </a:p>
          <a:p>
            <a:r>
              <a:rPr lang="en-US" dirty="0">
                <a:ea typeface="Calibri" panose="020F0502020204030204" pitchFamily="34" charset="0"/>
                <a:cs typeface="Times New Roman" panose="02020603050405020304" pitchFamily="18" charset="0"/>
              </a:rPr>
              <a:t>If you receive a</a:t>
            </a:r>
            <a:r>
              <a:rPr lang="en-US" dirty="0">
                <a:effectLst/>
                <a:ea typeface="Calibri" panose="020F0502020204030204" pitchFamily="34" charset="0"/>
                <a:cs typeface="Times New Roman" panose="02020603050405020304" pitchFamily="18" charset="0"/>
              </a:rPr>
              <a:t> bill, contact your Third-Party Administrator at the number on the back of your card and they will walk you through how to submit the bill to be repriced and taken care of by your health benefits plan.</a:t>
            </a:r>
            <a:endParaRPr lang="en-US" dirty="0">
              <a:solidFill>
                <a:schemeClr val="tx2"/>
              </a:solidFill>
            </a:endParaRPr>
          </a:p>
        </p:txBody>
      </p:sp>
      <p:pic>
        <p:nvPicPr>
          <p:cNvPr id="5" name="Picture 4" descr="A picture containing text, clipart, vector graphics&#10;&#10;Description automatically generated">
            <a:extLst>
              <a:ext uri="{FF2B5EF4-FFF2-40B4-BE49-F238E27FC236}">
                <a16:creationId xmlns:a16="http://schemas.microsoft.com/office/drawing/2014/main" id="{3DD4CDD6-1DC3-45EF-81AA-7A88AA513D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16304" y="389418"/>
            <a:ext cx="1578390" cy="668943"/>
          </a:xfrm>
          <a:prstGeom prst="rect">
            <a:avLst/>
          </a:prstGeom>
        </p:spPr>
      </p:pic>
    </p:spTree>
    <p:extLst>
      <p:ext uri="{BB962C8B-B14F-4D97-AF65-F5344CB8AC3E}">
        <p14:creationId xmlns:p14="http://schemas.microsoft.com/office/powerpoint/2010/main" val="3952974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2A723-6350-4440-9E6F-B8012E962E49}"/>
              </a:ext>
            </a:extLst>
          </p:cNvPr>
          <p:cNvSpPr>
            <a:spLocks noGrp="1"/>
          </p:cNvSpPr>
          <p:nvPr>
            <p:ph type="title"/>
          </p:nvPr>
        </p:nvSpPr>
        <p:spPr>
          <a:xfrm>
            <a:off x="405575" y="545272"/>
            <a:ext cx="11000362" cy="1604370"/>
          </a:xfrm>
        </p:spPr>
        <p:txBody>
          <a:bodyPr>
            <a:normAutofit/>
          </a:bodyPr>
          <a:lstStyle/>
          <a:p>
            <a:r>
              <a:rPr lang="en-US" dirty="0"/>
              <a:t>RBR </a:t>
            </a:r>
            <a:br>
              <a:rPr lang="en-US" dirty="0"/>
            </a:br>
            <a:r>
              <a:rPr lang="en-US" sz="3600" dirty="0"/>
              <a:t>Tips and tricks</a:t>
            </a:r>
          </a:p>
        </p:txBody>
      </p:sp>
      <p:sp>
        <p:nvSpPr>
          <p:cNvPr id="3" name="Content Placeholder 2">
            <a:extLst>
              <a:ext uri="{FF2B5EF4-FFF2-40B4-BE49-F238E27FC236}">
                <a16:creationId xmlns:a16="http://schemas.microsoft.com/office/drawing/2014/main" id="{FFCCF29B-831C-4643-AC25-DF1E0AAFD6D1}"/>
              </a:ext>
            </a:extLst>
          </p:cNvPr>
          <p:cNvSpPr>
            <a:spLocks noGrp="1"/>
          </p:cNvSpPr>
          <p:nvPr>
            <p:ph idx="1"/>
          </p:nvPr>
        </p:nvSpPr>
        <p:spPr>
          <a:xfrm>
            <a:off x="405575" y="1588168"/>
            <a:ext cx="11380850" cy="5157537"/>
          </a:xfrm>
        </p:spPr>
        <p:txBody>
          <a:bodyPr>
            <a:normAutofit/>
          </a:bodyPr>
          <a:lstStyle/>
          <a:p>
            <a:endParaRPr lang="en-US" dirty="0"/>
          </a:p>
          <a:p>
            <a:pPr marL="285750" indent="-285750">
              <a:buFontTx/>
              <a:buChar char="-"/>
            </a:pPr>
            <a:r>
              <a:rPr lang="en-US" dirty="0">
                <a:ea typeface="Calibri" panose="020F0502020204030204" pitchFamily="34" charset="0"/>
                <a:cs typeface="Times New Roman" panose="02020603050405020304" pitchFamily="18" charset="0"/>
              </a:rPr>
              <a:t> </a:t>
            </a:r>
            <a:r>
              <a:rPr lang="en-US" dirty="0">
                <a:effectLst/>
                <a:ea typeface="Calibri" panose="020F0502020204030204" pitchFamily="34" charset="0"/>
                <a:cs typeface="Times New Roman" panose="02020603050405020304" pitchFamily="18" charset="0"/>
              </a:rPr>
              <a:t>Never set up a payment plan or payment to the provider </a:t>
            </a:r>
          </a:p>
          <a:p>
            <a:pPr marL="342900" indent="-342900">
              <a:buFontTx/>
              <a:buChar char="-"/>
            </a:pPr>
            <a:r>
              <a:rPr lang="en-US" dirty="0">
                <a:effectLst/>
                <a:ea typeface="Calibri" panose="020F0502020204030204" pitchFamily="34" charset="0"/>
                <a:cs typeface="Times New Roman" panose="02020603050405020304" pitchFamily="18" charset="0"/>
              </a:rPr>
              <a:t>If you are not sure what hospital to go to or want to do research before talking to your member advocate at your TPA you</a:t>
            </a:r>
            <a:r>
              <a:rPr lang="en-US" dirty="0">
                <a:solidFill>
                  <a:schemeClr val="tx2"/>
                </a:solidFill>
                <a:effectLst/>
                <a:ea typeface="Calibri" panose="020F0502020204030204" pitchFamily="34" charset="0"/>
                <a:cs typeface="Times New Roman" panose="02020603050405020304" pitchFamily="18" charset="0"/>
              </a:rPr>
              <a:t>,</a:t>
            </a:r>
            <a:r>
              <a:rPr lang="en-US" dirty="0">
                <a:effectLst/>
                <a:ea typeface="Calibri" panose="020F0502020204030204" pitchFamily="34" charset="0"/>
                <a:cs typeface="Times New Roman" panose="02020603050405020304" pitchFamily="18" charset="0"/>
              </a:rPr>
              <a:t> can use the </a:t>
            </a:r>
            <a:r>
              <a:rPr lang="en-US" dirty="0" err="1">
                <a:effectLst/>
                <a:ea typeface="Calibri" panose="020F0502020204030204" pitchFamily="34" charset="0"/>
                <a:cs typeface="Times New Roman" panose="02020603050405020304" pitchFamily="18" charset="0"/>
              </a:rPr>
              <a:t>Medivi</a:t>
            </a:r>
            <a:r>
              <a:rPr lang="en-US" dirty="0">
                <a:effectLst/>
                <a:ea typeface="Calibri" panose="020F0502020204030204" pitchFamily="34" charset="0"/>
                <a:cs typeface="Times New Roman" panose="02020603050405020304" pitchFamily="18" charset="0"/>
              </a:rPr>
              <a:t> system </a:t>
            </a:r>
            <a:r>
              <a:rPr lang="en-US" sz="1800" u="sng" dirty="0">
                <a:solidFill>
                  <a:srgbClr val="0563C1"/>
                </a:solidFill>
                <a:effectLst/>
                <a:latin typeface="Calibri" panose="020F0502020204030204" pitchFamily="34" charset="0"/>
                <a:ea typeface="Calibri" panose="020F0502020204030204" pitchFamily="34" charset="0"/>
                <a:hlinkClick r:id="rId2"/>
              </a:rPr>
              <a:t>https://medivi.6degreeshealth.com/</a:t>
            </a:r>
            <a:r>
              <a:rPr lang="en-US" dirty="0">
                <a:solidFill>
                  <a:srgbClr val="FF0000"/>
                </a:solidFill>
                <a:effectLst/>
                <a:ea typeface="Calibri" panose="020F0502020204030204" pitchFamily="34" charset="0"/>
                <a:cs typeface="Times New Roman" panose="02020603050405020304" pitchFamily="18" charset="0"/>
              </a:rPr>
              <a:t> </a:t>
            </a:r>
            <a:r>
              <a:rPr lang="en-US" dirty="0">
                <a:effectLst/>
                <a:ea typeface="Calibri" panose="020F0502020204030204" pitchFamily="34" charset="0"/>
                <a:cs typeface="Times New Roman" panose="02020603050405020304" pitchFamily="18" charset="0"/>
              </a:rPr>
              <a:t>to look up cost and quality of care scores for any public hospital in your area. The </a:t>
            </a:r>
            <a:r>
              <a:rPr lang="en-US" dirty="0" err="1">
                <a:effectLst/>
                <a:ea typeface="Calibri" panose="020F0502020204030204" pitchFamily="34" charset="0"/>
                <a:cs typeface="Times New Roman" panose="02020603050405020304" pitchFamily="18" charset="0"/>
              </a:rPr>
              <a:t>Medivi</a:t>
            </a:r>
            <a:r>
              <a:rPr lang="en-US" dirty="0">
                <a:effectLst/>
                <a:ea typeface="Calibri" panose="020F0502020204030204" pitchFamily="34" charset="0"/>
                <a:cs typeface="Times New Roman" panose="02020603050405020304" pitchFamily="18" charset="0"/>
              </a:rPr>
              <a:t> program will tell you how much you can save through referenced based reimbursement and which hospitals in your area has the best quality of care score. </a:t>
            </a:r>
          </a:p>
          <a:p>
            <a:pPr marL="342900" indent="-342900">
              <a:buFontTx/>
              <a:buChar char="-"/>
            </a:pPr>
            <a:r>
              <a:rPr lang="en-US" dirty="0">
                <a:effectLst/>
                <a:ea typeface="Calibri" panose="020F0502020204030204" pitchFamily="34" charset="0"/>
                <a:cs typeface="Times New Roman" panose="02020603050405020304" pitchFamily="18" charset="0"/>
              </a:rPr>
              <a:t>Traditional PPO or HMO networks will pay 350% to 450% of Medicare. With 6 Degrees, your Referenced Based Reimbursement provider this charge is typically reduced to 160% to 200% of Medicare. What does this mean to you, the member? 6 Degrees helps keep your benefits costs lower because your expenses are lower which saves you money. </a:t>
            </a:r>
          </a:p>
          <a:p>
            <a:pPr marL="342900" indent="-342900">
              <a:buFontTx/>
              <a:buChar char="-"/>
            </a:pPr>
            <a:r>
              <a:rPr lang="en-US" dirty="0">
                <a:solidFill>
                  <a:srgbClr val="FF0000"/>
                </a:solidFill>
                <a:ea typeface="Calibri" panose="020F0502020204030204" pitchFamily="34" charset="0"/>
                <a:cs typeface="Times New Roman" panose="02020603050405020304" pitchFamily="18" charset="0"/>
              </a:rPr>
              <a:t>Visit nationwidedselffunded.com and click resources to learn more, or you can go to </a:t>
            </a:r>
            <a:r>
              <a:rPr lang="en-US" dirty="0" err="1">
                <a:solidFill>
                  <a:srgbClr val="FF0000"/>
                </a:solidFill>
                <a:ea typeface="Calibri" panose="020F0502020204030204" pitchFamily="34" charset="0"/>
                <a:cs typeface="Times New Roman" panose="02020603050405020304" pitchFamily="18" charset="0"/>
              </a:rPr>
              <a:t>Medivi</a:t>
            </a:r>
            <a:r>
              <a:rPr lang="en-US" dirty="0">
                <a:solidFill>
                  <a:srgbClr val="FF0000"/>
                </a:solidFill>
                <a:ea typeface="Calibri" panose="020F0502020204030204" pitchFamily="34" charset="0"/>
                <a:cs typeface="Times New Roman" panose="02020603050405020304" pitchFamily="18" charset="0"/>
              </a:rPr>
              <a:t> </a:t>
            </a:r>
            <a:endParaRPr lang="en-US" dirty="0">
              <a:solidFill>
                <a:srgbClr val="FF0000"/>
              </a:solidFill>
              <a:effectLst/>
              <a:ea typeface="Calibri" panose="020F0502020204030204" pitchFamily="34" charset="0"/>
              <a:cs typeface="Times New Roman" panose="02020603050405020304" pitchFamily="18" charset="0"/>
            </a:endParaRPr>
          </a:p>
        </p:txBody>
      </p:sp>
      <p:pic>
        <p:nvPicPr>
          <p:cNvPr id="5" name="Picture 4" descr="A picture containing text, clipart, vector graphics&#10;&#10;Description automatically generated">
            <a:extLst>
              <a:ext uri="{FF2B5EF4-FFF2-40B4-BE49-F238E27FC236}">
                <a16:creationId xmlns:a16="http://schemas.microsoft.com/office/drawing/2014/main" id="{DE137845-FC0F-4EB1-A6EC-DBFA532146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8235" y="431767"/>
            <a:ext cx="1498190" cy="634953"/>
          </a:xfrm>
          <a:prstGeom prst="rect">
            <a:avLst/>
          </a:prstGeom>
        </p:spPr>
      </p:pic>
    </p:spTree>
    <p:extLst>
      <p:ext uri="{BB962C8B-B14F-4D97-AF65-F5344CB8AC3E}">
        <p14:creationId xmlns:p14="http://schemas.microsoft.com/office/powerpoint/2010/main" val="276511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27E23-FD78-4133-887B-92459C572492}"/>
              </a:ext>
            </a:extLst>
          </p:cNvPr>
          <p:cNvSpPr>
            <a:spLocks noGrp="1"/>
          </p:cNvSpPr>
          <p:nvPr>
            <p:ph type="title"/>
          </p:nvPr>
        </p:nvSpPr>
        <p:spPr>
          <a:xfrm>
            <a:off x="453701" y="481103"/>
            <a:ext cx="11513710" cy="1330137"/>
          </a:xfrm>
        </p:spPr>
        <p:txBody>
          <a:bodyPr>
            <a:normAutofit fontScale="90000"/>
          </a:bodyPr>
          <a:lstStyle/>
          <a:p>
            <a:r>
              <a:rPr lang="en-US" dirty="0"/>
              <a:t>Shield PBM</a:t>
            </a:r>
            <a:br>
              <a:rPr lang="en-US" dirty="0"/>
            </a:br>
            <a:r>
              <a:rPr lang="en-US" sz="4000" dirty="0"/>
              <a:t>Your prescription drug benefit</a:t>
            </a:r>
          </a:p>
        </p:txBody>
      </p:sp>
      <p:sp>
        <p:nvSpPr>
          <p:cNvPr id="3" name="Content Placeholder 2">
            <a:extLst>
              <a:ext uri="{FF2B5EF4-FFF2-40B4-BE49-F238E27FC236}">
                <a16:creationId xmlns:a16="http://schemas.microsoft.com/office/drawing/2014/main" id="{CB6C2FFF-3EE3-4A91-A330-21729D0ADBFF}"/>
              </a:ext>
            </a:extLst>
          </p:cNvPr>
          <p:cNvSpPr>
            <a:spLocks noGrp="1"/>
          </p:cNvSpPr>
          <p:nvPr>
            <p:ph idx="1"/>
          </p:nvPr>
        </p:nvSpPr>
        <p:spPr>
          <a:xfrm>
            <a:off x="541934" y="1811240"/>
            <a:ext cx="11337245" cy="4870457"/>
          </a:xfrm>
        </p:spPr>
        <p:txBody>
          <a:bodyPr>
            <a:normAutofit fontScale="92500" lnSpcReduction="10000"/>
          </a:bodyPr>
          <a:lstStyle/>
          <a:p>
            <a:r>
              <a:rPr lang="en-US" dirty="0">
                <a:effectLst/>
                <a:ea typeface="Calibri" panose="020F0502020204030204" pitchFamily="34" charset="0"/>
                <a:cs typeface="Times New Roman" panose="02020603050405020304" pitchFamily="18" charset="0"/>
              </a:rPr>
              <a:t>To register and order your prescriptions, go to your shield portal on nationwideselffunded.com. Your maintenance prescription drugs will be delivered to your house with a 90-day supply once you submit your prescription to Shield PBM. </a:t>
            </a:r>
          </a:p>
          <a:p>
            <a:r>
              <a:rPr lang="en-US" dirty="0">
                <a:ea typeface="Calibri" panose="020F0502020204030204" pitchFamily="34" charset="0"/>
                <a:cs typeface="Times New Roman" panose="02020603050405020304" pitchFamily="18" charset="0"/>
              </a:rPr>
              <a:t>T</a:t>
            </a:r>
            <a:r>
              <a:rPr lang="en-US" dirty="0">
                <a:effectLst/>
                <a:ea typeface="Calibri" panose="020F0502020204030204" pitchFamily="34" charset="0"/>
                <a:cs typeface="Times New Roman" panose="02020603050405020304" pitchFamily="18" charset="0"/>
              </a:rPr>
              <a:t>hrough your Shield portal you can get the medication immediately at your local pharmacy with a prescription from your doctor.</a:t>
            </a:r>
          </a:p>
          <a:p>
            <a:r>
              <a:rPr lang="en-US" dirty="0">
                <a:effectLst/>
                <a:ea typeface="Calibri" panose="020F0502020204030204" pitchFamily="34" charset="0"/>
                <a:cs typeface="Times New Roman" panose="02020603050405020304" pitchFamily="18" charset="0"/>
              </a:rPr>
              <a:t>Example- let’s say the prescription you need typically costs your health benefits plan $53.  You have a $20 co-pay and the benefit plan pays the other $33. With Shield, they have negotiated that price down to $7. Now all you pay is the $7. You just saved $18 on that prescription! </a:t>
            </a:r>
          </a:p>
          <a:p>
            <a:r>
              <a:rPr lang="en-US" dirty="0">
                <a:effectLst/>
                <a:ea typeface="Calibri" panose="020F0502020204030204" pitchFamily="34" charset="0"/>
                <a:cs typeface="Times New Roman" panose="02020603050405020304" pitchFamily="18" charset="0"/>
              </a:rPr>
              <a:t>Shield will automatically deny your claim for a prescription drug with a co-pay of $250 or more, but as they do this they will immediately go to work and will contact you to see if they can get you into a Patient Assistant Program. This program has been able to reduce high prescription co-pays down from $250 to no cost to the member. </a:t>
            </a:r>
          </a:p>
          <a:p>
            <a:r>
              <a:rPr lang="en-US" dirty="0">
                <a:effectLst/>
                <a:ea typeface="Calibri" panose="020F0502020204030204" pitchFamily="34" charset="0"/>
                <a:cs typeface="Times New Roman" panose="02020603050405020304" pitchFamily="18" charset="0"/>
              </a:rPr>
              <a:t>Shield saves you time, money, and hassle on getting the prescription drugs that you or your family </a:t>
            </a:r>
          </a:p>
          <a:p>
            <a:r>
              <a:rPr lang="en-US" dirty="0">
                <a:solidFill>
                  <a:srgbClr val="FF0000"/>
                </a:solidFill>
                <a:ea typeface="Calibri" panose="020F0502020204030204" pitchFamily="34" charset="0"/>
                <a:cs typeface="Times New Roman" panose="02020603050405020304" pitchFamily="18" charset="0"/>
              </a:rPr>
              <a:t>Visit nationwidedselffunded.com and click resources to enroll and learn more</a:t>
            </a:r>
            <a:endParaRPr lang="en-US" dirty="0"/>
          </a:p>
        </p:txBody>
      </p:sp>
      <p:pic>
        <p:nvPicPr>
          <p:cNvPr id="5" name="Picture 4" descr="Icon&#10;&#10;Description automatically generated">
            <a:extLst>
              <a:ext uri="{FF2B5EF4-FFF2-40B4-BE49-F238E27FC236}">
                <a16:creationId xmlns:a16="http://schemas.microsoft.com/office/drawing/2014/main" id="{F605C77A-B858-4E5E-B827-A6E2B0D2D6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74113" y="297221"/>
            <a:ext cx="1505066" cy="367763"/>
          </a:xfrm>
          <a:prstGeom prst="rect">
            <a:avLst/>
          </a:prstGeom>
        </p:spPr>
      </p:pic>
    </p:spTree>
    <p:extLst>
      <p:ext uri="{BB962C8B-B14F-4D97-AF65-F5344CB8AC3E}">
        <p14:creationId xmlns:p14="http://schemas.microsoft.com/office/powerpoint/2010/main" val="2465452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337F1-4BA1-42F8-AADE-9354760F17A0}"/>
              </a:ext>
            </a:extLst>
          </p:cNvPr>
          <p:cNvSpPr>
            <a:spLocks noGrp="1"/>
          </p:cNvSpPr>
          <p:nvPr>
            <p:ph type="title"/>
          </p:nvPr>
        </p:nvSpPr>
        <p:spPr>
          <a:xfrm>
            <a:off x="405575" y="497146"/>
            <a:ext cx="11112656" cy="1010812"/>
          </a:xfrm>
        </p:spPr>
        <p:txBody>
          <a:bodyPr>
            <a:normAutofit fontScale="90000"/>
          </a:bodyPr>
          <a:lstStyle/>
          <a:p>
            <a:r>
              <a:rPr lang="en-US" sz="4400" dirty="0"/>
              <a:t>1800 MD</a:t>
            </a:r>
            <a:br>
              <a:rPr lang="en-US" dirty="0"/>
            </a:br>
            <a:r>
              <a:rPr lang="en-US" sz="4000" dirty="0"/>
              <a:t>Your telemedicine benefit</a:t>
            </a:r>
          </a:p>
        </p:txBody>
      </p:sp>
      <p:sp>
        <p:nvSpPr>
          <p:cNvPr id="3" name="Content Placeholder 2">
            <a:extLst>
              <a:ext uri="{FF2B5EF4-FFF2-40B4-BE49-F238E27FC236}">
                <a16:creationId xmlns:a16="http://schemas.microsoft.com/office/drawing/2014/main" id="{BE3CB35A-BE65-411F-B386-D6704134F01D}"/>
              </a:ext>
            </a:extLst>
          </p:cNvPr>
          <p:cNvSpPr>
            <a:spLocks noGrp="1"/>
          </p:cNvSpPr>
          <p:nvPr>
            <p:ph idx="1"/>
          </p:nvPr>
        </p:nvSpPr>
        <p:spPr>
          <a:xfrm>
            <a:off x="539672" y="1844842"/>
            <a:ext cx="11112655" cy="2759242"/>
          </a:xfrm>
        </p:spPr>
        <p:txBody>
          <a:bodyPr>
            <a:normAutofit fontScale="92500" lnSpcReduction="20000"/>
          </a:bodyPr>
          <a:lstStyle/>
          <a:p>
            <a:pPr algn="ctr"/>
            <a:r>
              <a:rPr lang="en-US" sz="2400" dirty="0">
                <a:solidFill>
                  <a:schemeClr val="tx2"/>
                </a:solidFill>
                <a:effectLst/>
                <a:ea typeface="Calibri" panose="020F0502020204030204" pitchFamily="34" charset="0"/>
                <a:cs typeface="Times New Roman" panose="02020603050405020304" pitchFamily="18" charset="0"/>
              </a:rPr>
              <a:t>For zero cost to you, you have access 24 hours a day to a telemedicine doctor who can help you with the most common reasons somebody might go to the doctor. Why go to an urgent care when you can call the doctor right from the comfort of your home. Plus, it saves you money! No co-pays and no out of pocket expense to you. 1800 MD can diagnose symptoms and prescribe medication right over the phone and because they are integrated with Shield, they can seamlessly send your prescription to Shield PBM for processing and pickup</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pPr algn="ctr"/>
            <a:r>
              <a:rPr lang="en-US" sz="2400" dirty="0">
                <a:solidFill>
                  <a:srgbClr val="FF0000"/>
                </a:solidFill>
                <a:ea typeface="Calibri" panose="020F0502020204030204" pitchFamily="34" charset="0"/>
                <a:cs typeface="Times New Roman" panose="02020603050405020304" pitchFamily="18" charset="0"/>
              </a:rPr>
              <a:t>Visit nationwidedselffunded.com and click resources to enroll and learn more</a:t>
            </a:r>
            <a:endParaRPr lang="en-US" sz="2400" dirty="0"/>
          </a:p>
        </p:txBody>
      </p:sp>
      <p:pic>
        <p:nvPicPr>
          <p:cNvPr id="5" name="Picture 4" descr="Graphical user interface, application, website&#10;&#10;Description automatically generated">
            <a:extLst>
              <a:ext uri="{FF2B5EF4-FFF2-40B4-BE49-F238E27FC236}">
                <a16:creationId xmlns:a16="http://schemas.microsoft.com/office/drawing/2014/main" id="{0C602B34-094C-4BCA-B9F6-568B4F70F5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8825" y="192544"/>
            <a:ext cx="1367600" cy="609204"/>
          </a:xfrm>
          <a:prstGeom prst="rect">
            <a:avLst/>
          </a:prstGeom>
        </p:spPr>
      </p:pic>
    </p:spTree>
    <p:extLst>
      <p:ext uri="{BB962C8B-B14F-4D97-AF65-F5344CB8AC3E}">
        <p14:creationId xmlns:p14="http://schemas.microsoft.com/office/powerpoint/2010/main" val="1807808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7DB9B-001B-4776-AE29-B257CCF419E5}"/>
              </a:ext>
            </a:extLst>
          </p:cNvPr>
          <p:cNvSpPr>
            <a:spLocks noGrp="1"/>
          </p:cNvSpPr>
          <p:nvPr>
            <p:ph type="title"/>
          </p:nvPr>
        </p:nvSpPr>
        <p:spPr>
          <a:xfrm>
            <a:off x="405902" y="483887"/>
            <a:ext cx="11192048" cy="813069"/>
          </a:xfrm>
        </p:spPr>
        <p:txBody>
          <a:bodyPr>
            <a:normAutofit fontScale="90000"/>
          </a:bodyPr>
          <a:lstStyle/>
          <a:p>
            <a:r>
              <a:rPr lang="en-US" dirty="0"/>
              <a:t>All the tools you’ll need!</a:t>
            </a:r>
          </a:p>
        </p:txBody>
      </p:sp>
      <p:sp>
        <p:nvSpPr>
          <p:cNvPr id="3" name="Content Placeholder 2">
            <a:extLst>
              <a:ext uri="{FF2B5EF4-FFF2-40B4-BE49-F238E27FC236}">
                <a16:creationId xmlns:a16="http://schemas.microsoft.com/office/drawing/2014/main" id="{59969B62-BEA0-48B9-A53B-FE709BC2EF4A}"/>
              </a:ext>
            </a:extLst>
          </p:cNvPr>
          <p:cNvSpPr>
            <a:spLocks noGrp="1"/>
          </p:cNvSpPr>
          <p:nvPr>
            <p:ph idx="1"/>
          </p:nvPr>
        </p:nvSpPr>
        <p:spPr>
          <a:xfrm>
            <a:off x="405902" y="1296956"/>
            <a:ext cx="11786098" cy="5363859"/>
          </a:xfrm>
        </p:spPr>
        <p:txBody>
          <a:bodyPr>
            <a:normAutofit lnSpcReduction="10000"/>
          </a:bodyPr>
          <a:lstStyle/>
          <a:p>
            <a:pPr marL="342900" indent="-342900">
              <a:buFontTx/>
              <a:buChar char="-"/>
            </a:pPr>
            <a:r>
              <a:rPr lang="en-US" sz="2000" b="1" dirty="0"/>
              <a:t>Please visit nationwideselffunded.com, click on resources, where you will find portals to each of your access providers which provides you more information about your benefits. There you will also find access to apps that you can download on your phone for information on the go! </a:t>
            </a:r>
            <a:r>
              <a:rPr lang="en-US" sz="2000" b="1" dirty="0">
                <a:solidFill>
                  <a:srgbClr val="FF0000"/>
                </a:solidFill>
              </a:rPr>
              <a:t>You must enroll in all these portals</a:t>
            </a:r>
          </a:p>
          <a:p>
            <a:pPr marL="342900" indent="-342900">
              <a:buFontTx/>
              <a:buChar char="-"/>
            </a:pPr>
            <a:r>
              <a:rPr lang="en-US" sz="2100" b="1" dirty="0">
                <a:ea typeface="Calibri" panose="020F0502020204030204" pitchFamily="34" charset="0"/>
                <a:cs typeface="Times New Roman" panose="02020603050405020304" pitchFamily="18" charset="0"/>
              </a:rPr>
              <a:t>Employer/employee</a:t>
            </a:r>
            <a:r>
              <a:rPr lang="en-US" sz="2100" b="1" dirty="0">
                <a:effectLst/>
                <a:ea typeface="Calibri" panose="020F0502020204030204" pitchFamily="34" charset="0"/>
                <a:cs typeface="Times New Roman" panose="02020603050405020304" pitchFamily="18" charset="0"/>
              </a:rPr>
              <a:t> </a:t>
            </a:r>
            <a:r>
              <a:rPr lang="en-US" sz="2100" b="1" dirty="0">
                <a:ea typeface="Calibri" panose="020F0502020204030204" pitchFamily="34" charset="0"/>
                <a:cs typeface="Times New Roman" panose="02020603050405020304" pitchFamily="18" charset="0"/>
              </a:rPr>
              <a:t>p</a:t>
            </a:r>
            <a:r>
              <a:rPr lang="en-US" sz="2100" b="1" dirty="0">
                <a:effectLst/>
                <a:ea typeface="Calibri" panose="020F0502020204030204" pitchFamily="34" charset="0"/>
                <a:cs typeface="Times New Roman" panose="02020603050405020304" pitchFamily="18" charset="0"/>
              </a:rPr>
              <a:t>ortal- Access digital cards, view Benefit description, and check claims status for any claims you have. You must enroll at nationwideselffunded.com, click resources, find box 04 </a:t>
            </a:r>
            <a:endParaRPr lang="en-US" sz="2100" b="1" dirty="0"/>
          </a:p>
          <a:p>
            <a:pPr marL="342900" indent="-342900">
              <a:buFontTx/>
              <a:buChar char="-"/>
            </a:pPr>
            <a:r>
              <a:rPr lang="en-US" b="1" dirty="0"/>
              <a:t>Shield – portal can be accessed at the shield website, </a:t>
            </a:r>
            <a:r>
              <a:rPr lang="en-US" b="1" u="sng" dirty="0">
                <a:hlinkClick r:id="rId2"/>
              </a:rPr>
              <a:t>https://www.shieldpbm.com/</a:t>
            </a:r>
            <a:r>
              <a:rPr lang="en-US" b="1" u="sng" dirty="0"/>
              <a:t> . </a:t>
            </a:r>
            <a:r>
              <a:rPr lang="en-US" b="1" dirty="0"/>
              <a:t>To enroll, visit nationwideselffunded.com, click resources, and find box 03</a:t>
            </a:r>
          </a:p>
          <a:p>
            <a:pPr marL="342900" indent="-342900">
              <a:buFontTx/>
              <a:buChar char="-"/>
            </a:pPr>
            <a:r>
              <a:rPr lang="en-US" sz="2000" b="1" dirty="0"/>
              <a:t>6 degrees- </a:t>
            </a:r>
            <a:r>
              <a:rPr lang="en-US" sz="2000" b="1" dirty="0" err="1"/>
              <a:t>MediVI</a:t>
            </a:r>
            <a:r>
              <a:rPr lang="en-US" sz="2000" b="1" dirty="0"/>
              <a:t> portal can be accessed at the 6 degrees website, </a:t>
            </a:r>
            <a:r>
              <a:rPr lang="en-US" dirty="0">
                <a:effectLst/>
                <a:ea typeface="Calibri" panose="020F0502020204030204" pitchFamily="34" charset="0"/>
                <a:cs typeface="Times New Roman" panose="02020603050405020304" pitchFamily="18" charset="0"/>
              </a:rPr>
              <a:t> </a:t>
            </a:r>
            <a:r>
              <a:rPr lang="en-US" sz="2000" b="1" dirty="0">
                <a:effectLst/>
                <a:ea typeface="Calibri" panose="020F0502020204030204" pitchFamily="34" charset="0"/>
                <a:hlinkClick r:id="rId3">
                  <a:extLst>
                    <a:ext uri="{A12FA001-AC4F-418D-AE19-62706E023703}">
                      <ahyp:hlinkClr xmlns:ahyp="http://schemas.microsoft.com/office/drawing/2018/hyperlinkcolor" val="tx"/>
                    </a:ext>
                  </a:extLst>
                </a:hlinkClick>
              </a:rPr>
              <a:t>https://medivi.6degreeshealth.com/</a:t>
            </a:r>
            <a:r>
              <a:rPr lang="en-US" b="1" dirty="0">
                <a:effectLst/>
                <a:ea typeface="Calibri" panose="020F0502020204030204" pitchFamily="34" charset="0"/>
                <a:cs typeface="Times New Roman" panose="02020603050405020304" pitchFamily="18" charset="0"/>
              </a:rPr>
              <a:t> , as well as the 6 degrees “</a:t>
            </a:r>
            <a:r>
              <a:rPr lang="en-US" b="1" dirty="0" err="1">
                <a:effectLst/>
                <a:ea typeface="Calibri" panose="020F0502020204030204" pitchFamily="34" charset="0"/>
                <a:cs typeface="Times New Roman" panose="02020603050405020304" pitchFamily="18" charset="0"/>
              </a:rPr>
              <a:t>MediVI</a:t>
            </a:r>
            <a:r>
              <a:rPr lang="en-US" b="1" dirty="0">
                <a:effectLst/>
                <a:ea typeface="Calibri" panose="020F0502020204030204" pitchFamily="34" charset="0"/>
                <a:cs typeface="Times New Roman" panose="02020603050405020304" pitchFamily="18" charset="0"/>
              </a:rPr>
              <a:t>” app. </a:t>
            </a:r>
            <a:r>
              <a:rPr lang="en-US" b="1" dirty="0"/>
              <a:t>To enroll, visit nationwideselffunded.com, click resources, and find box 01</a:t>
            </a:r>
            <a:endParaRPr lang="en-US" sz="2000" b="1" dirty="0"/>
          </a:p>
          <a:p>
            <a:pPr marL="342900" indent="-342900">
              <a:buFontTx/>
              <a:buChar char="-"/>
            </a:pPr>
            <a:r>
              <a:rPr lang="en-US" b="1" dirty="0"/>
              <a:t>1800MD- To enroll, visit nationwideselffunded.com, click resources, and find box 05</a:t>
            </a:r>
          </a:p>
          <a:p>
            <a:pPr marL="342900" indent="-342900">
              <a:buFontTx/>
              <a:buChar char="-"/>
            </a:pPr>
            <a:r>
              <a:rPr lang="en-US" sz="2000" b="1" dirty="0"/>
              <a:t>PHCS- </a:t>
            </a:r>
            <a:r>
              <a:rPr lang="en-US" b="1" dirty="0"/>
              <a:t>Portal can be accessed at </a:t>
            </a:r>
            <a:r>
              <a:rPr lang="en-US" sz="2000" b="1" dirty="0">
                <a:effectLst/>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https://www.multiplan.com/webcenter/portal/ProviderSearch</a:t>
            </a:r>
            <a:r>
              <a:rPr lang="en-US" sz="2000" b="1" dirty="0">
                <a:effectLst/>
                <a:ea typeface="Calibri" panose="020F0502020204030204" pitchFamily="34" charset="0"/>
                <a:cs typeface="Times New Roman" panose="02020603050405020304" pitchFamily="18" charset="0"/>
              </a:rPr>
              <a:t>, </a:t>
            </a:r>
            <a:r>
              <a:rPr lang="en-US" b="1" dirty="0"/>
              <a:t>To enroll, visit nationwideselffunded.com, click resources, and find box 02</a:t>
            </a:r>
            <a:endParaRPr lang="en-US" sz="2000" b="1" dirty="0">
              <a:effectLst/>
              <a:ea typeface="Calibri" panose="020F0502020204030204" pitchFamily="34" charset="0"/>
              <a:cs typeface="Times New Roman" panose="02020603050405020304" pitchFamily="18" charset="0"/>
            </a:endParaRPr>
          </a:p>
          <a:p>
            <a:endParaRPr lang="en-US" sz="2000" b="1" dirty="0"/>
          </a:p>
          <a:p>
            <a:endParaRPr lang="en-US" dirty="0"/>
          </a:p>
        </p:txBody>
      </p:sp>
    </p:spTree>
    <p:extLst>
      <p:ext uri="{BB962C8B-B14F-4D97-AF65-F5344CB8AC3E}">
        <p14:creationId xmlns:p14="http://schemas.microsoft.com/office/powerpoint/2010/main" val="3086157754"/>
      </p:ext>
    </p:extLst>
  </p:cSld>
  <p:clrMapOvr>
    <a:masterClrMapping/>
  </p:clrMapOvr>
</p:sld>
</file>

<file path=ppt/theme/theme1.xml><?xml version="1.0" encoding="utf-8"?>
<a:theme xmlns:a="http://schemas.openxmlformats.org/drawingml/2006/main" name="GestaltVTI">
  <a:themeElements>
    <a:clrScheme name="AnalogousFromRegularSeedLeftStep">
      <a:dk1>
        <a:srgbClr val="000000"/>
      </a:dk1>
      <a:lt1>
        <a:srgbClr val="FFFFFF"/>
      </a:lt1>
      <a:dk2>
        <a:srgbClr val="1E2336"/>
      </a:dk2>
      <a:lt2>
        <a:srgbClr val="E7E8E2"/>
      </a:lt2>
      <a:accent1>
        <a:srgbClr val="5831DF"/>
      </a:accent1>
      <a:accent2>
        <a:srgbClr val="1F41CD"/>
      </a:accent2>
      <a:accent3>
        <a:srgbClr val="319BDF"/>
      </a:accent3>
      <a:accent4>
        <a:srgbClr val="1CB7B3"/>
      </a:accent4>
      <a:accent5>
        <a:srgbClr val="29B979"/>
      </a:accent5>
      <a:accent6>
        <a:srgbClr val="1DBD33"/>
      </a:accent6>
      <a:hlink>
        <a:srgbClr val="788D2F"/>
      </a:hlink>
      <a:folHlink>
        <a:srgbClr val="7F7F7F"/>
      </a:folHlink>
    </a:clrScheme>
    <a:fontScheme name="Bierstadt">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staltVTI" id="{4F87C71D-53D1-4B71-BF97-FD0EA4B25665}" vid="{A110AFC4-8D8A-4C02-8885-7BA370B379B5}"/>
    </a:ext>
  </a:extLst>
</a:theme>
</file>

<file path=docProps/app.xml><?xml version="1.0" encoding="utf-8"?>
<Properties xmlns="http://schemas.openxmlformats.org/officeDocument/2006/extended-properties" xmlns:vt="http://schemas.openxmlformats.org/officeDocument/2006/docPropsVTypes">
  <TotalTime>12479</TotalTime>
  <Words>1449</Words>
  <Application>Microsoft Office PowerPoint</Application>
  <PresentationFormat>Widescreen</PresentationFormat>
  <Paragraphs>59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Bierstadt</vt:lpstr>
      <vt:lpstr>Calibri</vt:lpstr>
      <vt:lpstr>Georgia Pro</vt:lpstr>
      <vt:lpstr>GestaltVTI</vt:lpstr>
      <vt:lpstr>Understanding your Benefits</vt:lpstr>
      <vt:lpstr>Knowing the ins and outs of your healthcare plan is your greatest asset!</vt:lpstr>
      <vt:lpstr>Your benefit card   </vt:lpstr>
      <vt:lpstr>PHCS Private Healthcare Systems</vt:lpstr>
      <vt:lpstr>RBR Reference based reimbursement provided by 6 degrees</vt:lpstr>
      <vt:lpstr>RBR  Tips and tricks</vt:lpstr>
      <vt:lpstr>Shield PBM Your prescription drug benefit</vt:lpstr>
      <vt:lpstr>1800 MD Your telemedicine benefit</vt:lpstr>
      <vt:lpstr>All the tools you’ll need!</vt:lpstr>
      <vt:lpstr>In Summary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your Benefits</dc:title>
  <dc:creator>Emily Anderson</dc:creator>
  <cp:lastModifiedBy>Emily Anderson</cp:lastModifiedBy>
  <cp:revision>44</cp:revision>
  <dcterms:created xsi:type="dcterms:W3CDTF">2022-01-27T19:18:19Z</dcterms:created>
  <dcterms:modified xsi:type="dcterms:W3CDTF">2022-03-04T20:40:33Z</dcterms:modified>
</cp:coreProperties>
</file>